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6" r:id="rId6"/>
    <p:sldId id="269" r:id="rId7"/>
    <p:sldId id="271" r:id="rId8"/>
    <p:sldId id="263" r:id="rId9"/>
    <p:sldId id="270" r:id="rId10"/>
    <p:sldId id="260" r:id="rId11"/>
    <p:sldId id="264" r:id="rId12"/>
    <p:sldId id="272" r:id="rId13"/>
    <p:sldId id="265" r:id="rId14"/>
    <p:sldId id="273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85" d="100"/>
          <a:sy n="85" d="100"/>
        </p:scale>
        <p:origin x="-96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Progressive/</a:t>
            </a:r>
            <a:br>
              <a:rPr lang="en-US" dirty="0" smtClean="0"/>
            </a:br>
            <a:r>
              <a:rPr lang="en-US" dirty="0" smtClean="0"/>
              <a:t>Continuous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Cosnowski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2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346764" cy="904994"/>
          </a:xfrm>
        </p:spPr>
        <p:txBody>
          <a:bodyPr/>
          <a:lstStyle/>
          <a:p>
            <a:r>
              <a:rPr lang="en-US" smtClean="0"/>
              <a:t>Present Progressive/Continuous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0"/>
            <a:ext cx="10178322" cy="4944979"/>
          </a:xfrm>
        </p:spPr>
        <p:txBody>
          <a:bodyPr>
            <a:noAutofit/>
          </a:bodyPr>
          <a:lstStyle/>
          <a:p>
            <a:r>
              <a:rPr lang="en-US" sz="3200" dirty="0" smtClean="0"/>
              <a:t>Remember – add a helping verb in the “to be” form in front of the Present Participle for (-</a:t>
            </a:r>
            <a:r>
              <a:rPr lang="en-US" sz="3200" dirty="0" err="1" smtClean="0"/>
              <a:t>ing</a:t>
            </a:r>
            <a:r>
              <a:rPr lang="en-US" sz="3200" dirty="0" smtClean="0"/>
              <a:t>) of the action verb.  You are creating verb phrases.</a:t>
            </a:r>
          </a:p>
          <a:p>
            <a:r>
              <a:rPr lang="en-US" sz="3200" dirty="0" smtClean="0"/>
              <a:t>To create a present progressive phrases use the helping verbs:	</a:t>
            </a:r>
          </a:p>
          <a:p>
            <a:pPr lvl="1"/>
            <a:r>
              <a:rPr lang="en-US" sz="3200" dirty="0" smtClean="0"/>
              <a:t>Am (with I)</a:t>
            </a:r>
          </a:p>
          <a:p>
            <a:pPr lvl="1"/>
            <a:r>
              <a:rPr lang="en-US" sz="3200" dirty="0" smtClean="0"/>
              <a:t>Is (singular)</a:t>
            </a:r>
          </a:p>
          <a:p>
            <a:pPr lvl="1"/>
            <a:r>
              <a:rPr lang="en-US" sz="3200" dirty="0" smtClean="0"/>
              <a:t>Are (plural)</a:t>
            </a:r>
            <a:endParaRPr lang="en-US" sz="3200" dirty="0"/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915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Present Progressive/Continuous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337" y="1874517"/>
            <a:ext cx="10876547" cy="4803009"/>
          </a:xfrm>
        </p:spPr>
        <p:txBody>
          <a:bodyPr>
            <a:normAutofit/>
          </a:bodyPr>
          <a:lstStyle/>
          <a:p>
            <a:pPr lvl="1"/>
            <a:r>
              <a:rPr lang="en-US" sz="2200" b="1" dirty="0" smtClean="0"/>
              <a:t>Present Participle      Progressive/Continuous     	       (Present Perfect</a:t>
            </a:r>
            <a:r>
              <a:rPr lang="en-US" sz="2200" b="1" dirty="0"/>
              <a:t>)</a:t>
            </a:r>
          </a:p>
          <a:p>
            <a:pPr lvl="1"/>
            <a:r>
              <a:rPr lang="en-US" sz="2800" dirty="0" smtClean="0"/>
              <a:t>Singing </a:t>
            </a:r>
            <a:r>
              <a:rPr lang="en-US" sz="2800" dirty="0"/>
              <a:t>= 	</a:t>
            </a:r>
            <a:r>
              <a:rPr lang="en-US" sz="2800" dirty="0" smtClean="0"/>
              <a:t> 	am/is/are </a:t>
            </a:r>
            <a:r>
              <a:rPr lang="en-US" sz="2800" dirty="0"/>
              <a:t>singing		</a:t>
            </a:r>
            <a:r>
              <a:rPr lang="en-US" sz="2800" dirty="0" smtClean="0"/>
              <a:t>      have/has sung</a:t>
            </a:r>
            <a:endParaRPr lang="en-US" sz="2800" dirty="0"/>
          </a:p>
          <a:p>
            <a:pPr lvl="1"/>
            <a:r>
              <a:rPr lang="en-US" sz="2800" dirty="0"/>
              <a:t>Running = 	 </a:t>
            </a:r>
            <a:r>
              <a:rPr lang="en-US" sz="2800" dirty="0" smtClean="0"/>
              <a:t>	am/is/are </a:t>
            </a:r>
            <a:r>
              <a:rPr lang="en-US" sz="2800" dirty="0"/>
              <a:t>running		</a:t>
            </a:r>
            <a:r>
              <a:rPr lang="en-US" sz="2800" dirty="0" smtClean="0"/>
              <a:t>      have/has run</a:t>
            </a:r>
            <a:endParaRPr lang="en-US" sz="2800" dirty="0"/>
          </a:p>
          <a:p>
            <a:pPr lvl="1"/>
            <a:r>
              <a:rPr lang="en-US" sz="2800" dirty="0"/>
              <a:t>Hunting = 	 </a:t>
            </a:r>
            <a:r>
              <a:rPr lang="en-US" sz="2800" dirty="0" smtClean="0"/>
              <a:t>	am/is/are </a:t>
            </a:r>
            <a:r>
              <a:rPr lang="en-US" sz="2800" dirty="0"/>
              <a:t>hunting		</a:t>
            </a:r>
            <a:r>
              <a:rPr lang="en-US" sz="2800" dirty="0" smtClean="0"/>
              <a:t>      have/has hunted</a:t>
            </a:r>
            <a:endParaRPr lang="en-US" sz="2800" dirty="0"/>
          </a:p>
          <a:p>
            <a:pPr lvl="1"/>
            <a:r>
              <a:rPr lang="en-US" sz="2800" dirty="0"/>
              <a:t>Thinking = 	 </a:t>
            </a:r>
            <a:r>
              <a:rPr lang="en-US" sz="2800" dirty="0" smtClean="0"/>
              <a:t>	am/is/are </a:t>
            </a:r>
            <a:r>
              <a:rPr lang="en-US" sz="2800" dirty="0"/>
              <a:t>thinking		</a:t>
            </a:r>
            <a:r>
              <a:rPr lang="en-US" sz="2800" dirty="0" smtClean="0"/>
              <a:t>      have/has thought</a:t>
            </a:r>
            <a:endParaRPr lang="en-US" sz="2800" dirty="0"/>
          </a:p>
          <a:p>
            <a:pPr lvl="1"/>
            <a:r>
              <a:rPr lang="en-US" sz="2800" dirty="0"/>
              <a:t>Creating = 	 </a:t>
            </a:r>
            <a:r>
              <a:rPr lang="en-US" sz="2800" dirty="0" smtClean="0"/>
              <a:t>	am/is/are </a:t>
            </a:r>
            <a:r>
              <a:rPr lang="en-US" sz="2800" dirty="0"/>
              <a:t>creating		 </a:t>
            </a:r>
            <a:r>
              <a:rPr lang="en-US" sz="2800" dirty="0" smtClean="0"/>
              <a:t>     have/has </a:t>
            </a:r>
            <a:r>
              <a:rPr lang="en-US" sz="2800" dirty="0"/>
              <a:t>created</a:t>
            </a:r>
          </a:p>
          <a:p>
            <a:pPr lvl="1"/>
            <a:r>
              <a:rPr lang="en-US" sz="2800" dirty="0"/>
              <a:t>Judging =  	 </a:t>
            </a:r>
            <a:r>
              <a:rPr lang="en-US" sz="2800" dirty="0" smtClean="0"/>
              <a:t>	am/is/are </a:t>
            </a:r>
            <a:r>
              <a:rPr lang="en-US" sz="2800" dirty="0"/>
              <a:t>judging		</a:t>
            </a:r>
            <a:r>
              <a:rPr lang="en-US" sz="2800" dirty="0" smtClean="0"/>
              <a:t>      have/has </a:t>
            </a:r>
            <a:r>
              <a:rPr lang="en-US" sz="2800" dirty="0"/>
              <a:t>judged</a:t>
            </a:r>
          </a:p>
          <a:p>
            <a:pPr lvl="1"/>
            <a:r>
              <a:rPr lang="en-US" sz="2800" dirty="0"/>
              <a:t>Cleaning = 	 </a:t>
            </a:r>
            <a:r>
              <a:rPr lang="en-US" sz="2800" dirty="0" smtClean="0"/>
              <a:t>	am/is/are </a:t>
            </a:r>
            <a:r>
              <a:rPr lang="en-US" sz="2800" dirty="0"/>
              <a:t>cleaning		</a:t>
            </a:r>
            <a:r>
              <a:rPr lang="en-US" sz="2800" dirty="0" smtClean="0"/>
              <a:t>      have/has </a:t>
            </a:r>
            <a:r>
              <a:rPr lang="en-US" sz="2800" dirty="0"/>
              <a:t>cleaned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718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 Present Progressive/Continuous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28800"/>
            <a:ext cx="10178322" cy="474044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Change the simple verb to the present progressive/continuous form.</a:t>
            </a:r>
          </a:p>
          <a:p>
            <a:r>
              <a:rPr lang="en-US" sz="3600" dirty="0" smtClean="0"/>
              <a:t>1.  I sing the song beautifully.</a:t>
            </a:r>
          </a:p>
          <a:p>
            <a:r>
              <a:rPr lang="en-US" sz="3600" dirty="0" smtClean="0"/>
              <a:t>2.  The children dance around the studio.</a:t>
            </a:r>
          </a:p>
          <a:p>
            <a:r>
              <a:rPr lang="en-US" sz="3600" dirty="0" smtClean="0"/>
              <a:t>3.  The musician plays the song to the audience.</a:t>
            </a:r>
          </a:p>
          <a:p>
            <a:r>
              <a:rPr lang="en-US" sz="3600" dirty="0" smtClean="0"/>
              <a:t>4.  My mother washes the dishes.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536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progressive/continuous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527238" cy="477894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 will be to the present tense participle form of the verb (-</a:t>
            </a:r>
            <a:r>
              <a:rPr lang="en-US" dirty="0" err="1" smtClean="0"/>
              <a:t>ing</a:t>
            </a:r>
            <a:r>
              <a:rPr lang="en-US" dirty="0" smtClean="0"/>
              <a:t>).</a:t>
            </a:r>
          </a:p>
          <a:p>
            <a:pPr lvl="1"/>
            <a:r>
              <a:rPr lang="en-US" sz="2200" b="1" dirty="0" smtClean="0"/>
              <a:t>Present Participle     Future Progressive/Continuous               (Future Perfect</a:t>
            </a:r>
            <a:r>
              <a:rPr lang="en-US" sz="2200" b="1" dirty="0"/>
              <a:t>)</a:t>
            </a:r>
          </a:p>
          <a:p>
            <a:pPr lvl="1"/>
            <a:r>
              <a:rPr lang="en-US" sz="2800" dirty="0"/>
              <a:t>Singing = 	</a:t>
            </a:r>
            <a:r>
              <a:rPr lang="en-US" sz="2800" dirty="0" smtClean="0"/>
              <a:t>	will be </a:t>
            </a:r>
            <a:r>
              <a:rPr lang="en-US" sz="2800" dirty="0"/>
              <a:t>singing		</a:t>
            </a:r>
            <a:r>
              <a:rPr lang="en-US" sz="2800" dirty="0" smtClean="0"/>
              <a:t>      will have </a:t>
            </a:r>
            <a:r>
              <a:rPr lang="en-US" sz="2800" dirty="0"/>
              <a:t>sung</a:t>
            </a:r>
          </a:p>
          <a:p>
            <a:pPr lvl="1"/>
            <a:r>
              <a:rPr lang="en-US" sz="2800" dirty="0"/>
              <a:t>Running = 	</a:t>
            </a:r>
            <a:r>
              <a:rPr lang="en-US" sz="2800" dirty="0" smtClean="0"/>
              <a:t>	will </a:t>
            </a:r>
            <a:r>
              <a:rPr lang="en-US" sz="2800" dirty="0"/>
              <a:t>be</a:t>
            </a:r>
            <a:r>
              <a:rPr lang="en-US" sz="2800" dirty="0" smtClean="0"/>
              <a:t> </a:t>
            </a:r>
            <a:r>
              <a:rPr lang="en-US" sz="2800" dirty="0"/>
              <a:t>running		</a:t>
            </a:r>
            <a:r>
              <a:rPr lang="en-US" sz="2800" dirty="0" smtClean="0"/>
              <a:t>      will </a:t>
            </a:r>
            <a:r>
              <a:rPr lang="en-US" sz="2800" dirty="0"/>
              <a:t>have</a:t>
            </a:r>
            <a:r>
              <a:rPr lang="en-US" sz="2800" dirty="0" smtClean="0"/>
              <a:t> </a:t>
            </a:r>
            <a:r>
              <a:rPr lang="en-US" sz="2800" dirty="0"/>
              <a:t>run</a:t>
            </a:r>
          </a:p>
          <a:p>
            <a:pPr lvl="1"/>
            <a:r>
              <a:rPr lang="en-US" sz="2800" dirty="0"/>
              <a:t>Hunting = 	 </a:t>
            </a:r>
            <a:r>
              <a:rPr lang="en-US" sz="2800" dirty="0" smtClean="0"/>
              <a:t>	will </a:t>
            </a:r>
            <a:r>
              <a:rPr lang="en-US" sz="2800" dirty="0"/>
              <a:t>be</a:t>
            </a:r>
            <a:r>
              <a:rPr lang="en-US" sz="2800" dirty="0" smtClean="0"/>
              <a:t> </a:t>
            </a:r>
            <a:r>
              <a:rPr lang="en-US" sz="2800" dirty="0"/>
              <a:t>hunting		</a:t>
            </a:r>
            <a:r>
              <a:rPr lang="en-US" sz="2800" dirty="0" smtClean="0"/>
              <a:t>      will </a:t>
            </a:r>
            <a:r>
              <a:rPr lang="en-US" sz="2800" dirty="0"/>
              <a:t>have</a:t>
            </a:r>
            <a:r>
              <a:rPr lang="en-US" sz="2800" dirty="0" smtClean="0"/>
              <a:t> </a:t>
            </a:r>
            <a:r>
              <a:rPr lang="en-US" sz="2800" dirty="0"/>
              <a:t>hunted</a:t>
            </a:r>
          </a:p>
          <a:p>
            <a:pPr lvl="1"/>
            <a:r>
              <a:rPr lang="en-US" sz="2800" dirty="0"/>
              <a:t>Thinking = 		</a:t>
            </a:r>
            <a:r>
              <a:rPr lang="en-US" sz="2800" dirty="0" smtClean="0"/>
              <a:t>will </a:t>
            </a:r>
            <a:r>
              <a:rPr lang="en-US" sz="2800" dirty="0"/>
              <a:t>be</a:t>
            </a:r>
            <a:r>
              <a:rPr lang="en-US" sz="2800" dirty="0" smtClean="0"/>
              <a:t> </a:t>
            </a:r>
            <a:r>
              <a:rPr lang="en-US" sz="2800" dirty="0"/>
              <a:t>thinking		</a:t>
            </a:r>
            <a:r>
              <a:rPr lang="en-US" sz="2800" dirty="0" smtClean="0"/>
              <a:t>      will </a:t>
            </a:r>
            <a:r>
              <a:rPr lang="en-US" sz="2800" dirty="0"/>
              <a:t>have</a:t>
            </a:r>
            <a:r>
              <a:rPr lang="en-US" sz="2800" dirty="0" smtClean="0"/>
              <a:t> </a:t>
            </a:r>
            <a:r>
              <a:rPr lang="en-US" sz="2800" dirty="0"/>
              <a:t>thought</a:t>
            </a:r>
          </a:p>
          <a:p>
            <a:pPr lvl="1"/>
            <a:r>
              <a:rPr lang="en-US" sz="2800" dirty="0"/>
              <a:t>Creating = 	</a:t>
            </a:r>
            <a:r>
              <a:rPr lang="en-US" sz="2800" dirty="0" smtClean="0"/>
              <a:t>	will </a:t>
            </a:r>
            <a:r>
              <a:rPr lang="en-US" sz="2800" dirty="0"/>
              <a:t>be</a:t>
            </a:r>
            <a:r>
              <a:rPr lang="en-US" sz="2800" dirty="0" smtClean="0"/>
              <a:t> </a:t>
            </a:r>
            <a:r>
              <a:rPr lang="en-US" sz="2800" dirty="0"/>
              <a:t>creating		</a:t>
            </a:r>
            <a:r>
              <a:rPr lang="en-US" sz="2800" dirty="0" smtClean="0"/>
              <a:t>      will </a:t>
            </a:r>
            <a:r>
              <a:rPr lang="en-US" sz="2800" dirty="0"/>
              <a:t>have </a:t>
            </a:r>
            <a:r>
              <a:rPr lang="en-US" sz="2800" dirty="0" smtClean="0"/>
              <a:t>created</a:t>
            </a:r>
            <a:endParaRPr lang="en-US" sz="2800" dirty="0"/>
          </a:p>
          <a:p>
            <a:pPr lvl="1"/>
            <a:r>
              <a:rPr lang="en-US" sz="2800" dirty="0"/>
              <a:t>Judging =  	 </a:t>
            </a:r>
            <a:r>
              <a:rPr lang="en-US" sz="2800" dirty="0" smtClean="0"/>
              <a:t>	will </a:t>
            </a:r>
            <a:r>
              <a:rPr lang="en-US" sz="2800" dirty="0"/>
              <a:t>be</a:t>
            </a:r>
            <a:r>
              <a:rPr lang="en-US" sz="2800" dirty="0" smtClean="0"/>
              <a:t> </a:t>
            </a:r>
            <a:r>
              <a:rPr lang="en-US" sz="2800" dirty="0"/>
              <a:t>judging		 </a:t>
            </a:r>
            <a:r>
              <a:rPr lang="en-US" sz="2800" dirty="0" smtClean="0"/>
              <a:t>     will </a:t>
            </a:r>
            <a:r>
              <a:rPr lang="en-US" sz="2800" dirty="0"/>
              <a:t>have </a:t>
            </a:r>
            <a:r>
              <a:rPr lang="en-US" sz="2800" dirty="0" smtClean="0"/>
              <a:t>judged</a:t>
            </a:r>
            <a:endParaRPr lang="en-US" sz="2800" dirty="0"/>
          </a:p>
          <a:p>
            <a:pPr lvl="1"/>
            <a:r>
              <a:rPr lang="en-US" sz="2800" dirty="0"/>
              <a:t>Cleaning = 	 </a:t>
            </a:r>
            <a:r>
              <a:rPr lang="en-US" sz="2800" dirty="0" smtClean="0"/>
              <a:t>	will </a:t>
            </a:r>
            <a:r>
              <a:rPr lang="en-US" sz="2800" dirty="0"/>
              <a:t>be </a:t>
            </a:r>
            <a:r>
              <a:rPr lang="en-US" sz="2800" dirty="0" smtClean="0"/>
              <a:t>cleaning</a:t>
            </a:r>
            <a:r>
              <a:rPr lang="en-US" sz="2800" dirty="0"/>
              <a:t>		</a:t>
            </a:r>
            <a:r>
              <a:rPr lang="en-US" sz="2800" dirty="0" smtClean="0"/>
              <a:t>      will </a:t>
            </a:r>
            <a:r>
              <a:rPr lang="en-US" sz="2800" dirty="0"/>
              <a:t>have </a:t>
            </a:r>
            <a:r>
              <a:rPr lang="en-US" sz="2800" dirty="0" smtClean="0"/>
              <a:t>cleaned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8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Progressive/Continuous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589" y="2286001"/>
            <a:ext cx="10672011" cy="4451683"/>
          </a:xfrm>
        </p:spPr>
        <p:txBody>
          <a:bodyPr>
            <a:normAutofit/>
          </a:bodyPr>
          <a:lstStyle/>
          <a:p>
            <a:r>
              <a:rPr lang="en-US" sz="3200" b="1" dirty="0"/>
              <a:t>Change the simple verb to the </a:t>
            </a:r>
            <a:r>
              <a:rPr lang="en-US" sz="3200" b="1" dirty="0" smtClean="0"/>
              <a:t>future progressive/continuous </a:t>
            </a:r>
            <a:r>
              <a:rPr lang="en-US" sz="3200" b="1" dirty="0"/>
              <a:t>form</a:t>
            </a:r>
            <a:r>
              <a:rPr lang="en-US" sz="3200" b="1" dirty="0" smtClean="0"/>
              <a:t>.</a:t>
            </a:r>
          </a:p>
          <a:p>
            <a:r>
              <a:rPr lang="en-US" sz="3200" dirty="0" smtClean="0"/>
              <a:t>1.  The piano player will play the song tomorrow night.</a:t>
            </a:r>
          </a:p>
          <a:p>
            <a:r>
              <a:rPr lang="en-US" sz="3200" dirty="0" smtClean="0"/>
              <a:t>2.  I will stay.</a:t>
            </a:r>
          </a:p>
          <a:p>
            <a:r>
              <a:rPr lang="en-US" sz="3200" dirty="0" smtClean="0"/>
              <a:t>3. </a:t>
            </a:r>
            <a:r>
              <a:rPr lang="en-US" sz="3200" dirty="0"/>
              <a:t>The Moscow State Circus will </a:t>
            </a:r>
            <a:r>
              <a:rPr lang="en-US" sz="3200" dirty="0" smtClean="0"/>
              <a:t>perform </a:t>
            </a:r>
            <a:r>
              <a:rPr lang="en-US" sz="3200" dirty="0"/>
              <a:t>in Cheltenham for the next 3 weeks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4.</a:t>
            </a:r>
            <a:r>
              <a:rPr lang="en-US" sz="3200" dirty="0"/>
              <a:t> It will </a:t>
            </a:r>
            <a:r>
              <a:rPr lang="en-US" sz="3200" dirty="0" smtClean="0"/>
              <a:t>rain the </a:t>
            </a:r>
            <a:r>
              <a:rPr lang="en-US" sz="3200" dirty="0"/>
              <a:t>entire week.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59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65817"/>
            <a:ext cx="10178322" cy="5801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745958"/>
            <a:ext cx="10178322" cy="599172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Progressive/Continuous Tense</a:t>
            </a:r>
          </a:p>
          <a:p>
            <a:r>
              <a:rPr lang="en-US" sz="3600" dirty="0" smtClean="0"/>
              <a:t>1.  Always use present participle (-</a:t>
            </a:r>
            <a:r>
              <a:rPr lang="en-US" sz="3600" dirty="0" err="1" smtClean="0"/>
              <a:t>ing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2.  Only use these helping verbs:</a:t>
            </a:r>
          </a:p>
          <a:p>
            <a:pPr lvl="1"/>
            <a:r>
              <a:rPr lang="en-US" sz="3600" dirty="0" smtClean="0"/>
              <a:t>Am, is, are, was, were, will be, shall be</a:t>
            </a:r>
          </a:p>
          <a:p>
            <a:pPr lvl="1"/>
            <a:r>
              <a:rPr lang="en-US" sz="3600" dirty="0" smtClean="0"/>
              <a:t>Will is used in both progressive and perfect tense along with another helping verb.</a:t>
            </a:r>
          </a:p>
          <a:p>
            <a:pPr lvl="1"/>
            <a:r>
              <a:rPr lang="en-US" sz="3600" dirty="0"/>
              <a:t>Have, has, had are helping verbs </a:t>
            </a:r>
            <a:r>
              <a:rPr lang="en-US" sz="3600"/>
              <a:t>used </a:t>
            </a:r>
            <a:r>
              <a:rPr lang="en-US" sz="3600" smtClean="0"/>
              <a:t>only with </a:t>
            </a:r>
            <a:r>
              <a:rPr lang="en-US" sz="3600" dirty="0"/>
              <a:t>Perfect Tense.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510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progressive/continuous verbs?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Verbs</a:t>
            </a:r>
            <a:r>
              <a:rPr lang="en-US" sz="3600" dirty="0" smtClean="0"/>
              <a:t> </a:t>
            </a:r>
            <a:r>
              <a:rPr lang="en-US" sz="3600" dirty="0"/>
              <a:t>can appear in any one of three </a:t>
            </a:r>
            <a:r>
              <a:rPr lang="en-US" sz="3600" b="1" dirty="0" smtClean="0"/>
              <a:t>progressive/continuous tenses</a:t>
            </a:r>
            <a:r>
              <a:rPr lang="en-US" sz="3600" dirty="0"/>
              <a:t>: </a:t>
            </a:r>
            <a:endParaRPr lang="en-US" sz="3600" dirty="0" smtClean="0"/>
          </a:p>
          <a:p>
            <a:pPr lvl="1"/>
            <a:r>
              <a:rPr lang="en-US" sz="3600" b="1" dirty="0"/>
              <a:t> </a:t>
            </a:r>
            <a:r>
              <a:rPr lang="en-US" sz="3600" b="1" dirty="0" smtClean="0"/>
              <a:t>Past progressive</a:t>
            </a:r>
            <a:r>
              <a:rPr lang="en-US" sz="3600" dirty="0" smtClean="0"/>
              <a:t> </a:t>
            </a:r>
          </a:p>
          <a:p>
            <a:pPr lvl="1"/>
            <a:r>
              <a:rPr lang="en-US" sz="3600" b="1" dirty="0" smtClean="0"/>
              <a:t> Present progressive</a:t>
            </a:r>
            <a:r>
              <a:rPr lang="en-US" sz="3600" dirty="0" smtClean="0"/>
              <a:t> 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b="1" dirty="0" smtClean="0"/>
              <a:t>Future progressive</a:t>
            </a:r>
            <a:r>
              <a:rPr 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921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Creating the Progressive verbs</a:t>
            </a:r>
            <a:br>
              <a:rPr lang="en-US" dirty="0" smtClean="0"/>
            </a:br>
            <a:r>
              <a:rPr lang="en-US" dirty="0" err="1" smtClean="0"/>
              <a:t>a.K.a</a:t>
            </a:r>
            <a:r>
              <a:rPr lang="en-US" dirty="0" smtClean="0"/>
              <a:t> Continuous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213462"/>
          </a:xfrm>
        </p:spPr>
        <p:txBody>
          <a:bodyPr>
            <a:normAutofit fontScale="92500" lnSpcReduction="10000"/>
          </a:bodyPr>
          <a:lstStyle/>
          <a:p>
            <a:pPr marL="228600" lvl="1">
              <a:buFont typeface="Arial" panose="020B0604020202020204" pitchFamily="34" charset="0"/>
              <a:buChar char="•"/>
            </a:pPr>
            <a:r>
              <a:rPr lang="en-US" sz="2800" dirty="0" smtClean="0"/>
              <a:t>Use a form of  “to be” and add it to the </a:t>
            </a:r>
            <a:r>
              <a:rPr lang="en-US" sz="2800" b="1" dirty="0" smtClean="0"/>
              <a:t>present</a:t>
            </a:r>
            <a:r>
              <a:rPr lang="en-US" sz="2800" dirty="0" smtClean="0"/>
              <a:t> participle form of the verb.  What helping verb you add depends on if the noun is singular or plural and when the action is happening, past, present, or future.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2800" dirty="0" smtClean="0"/>
              <a:t>”to be”</a:t>
            </a:r>
          </a:p>
          <a:p>
            <a:pPr marL="685800" lvl="2"/>
            <a:r>
              <a:rPr lang="en-US" sz="2600" dirty="0" smtClean="0"/>
              <a:t>Am			• Will be</a:t>
            </a:r>
          </a:p>
          <a:p>
            <a:pPr marL="685800" lvl="2"/>
            <a:r>
              <a:rPr lang="en-US" sz="2600" dirty="0" smtClean="0"/>
              <a:t>Is				• Shall be</a:t>
            </a:r>
          </a:p>
          <a:p>
            <a:pPr marL="685800" lvl="2"/>
            <a:r>
              <a:rPr lang="en-US" sz="2600" dirty="0" smtClean="0"/>
              <a:t>Are			</a:t>
            </a:r>
          </a:p>
          <a:p>
            <a:pPr marL="685800" lvl="2"/>
            <a:r>
              <a:rPr lang="en-US" sz="2600" dirty="0" smtClean="0"/>
              <a:t>Was			</a:t>
            </a:r>
          </a:p>
          <a:p>
            <a:pPr marL="685800" lvl="2"/>
            <a:r>
              <a:rPr lang="en-US" sz="2600" dirty="0" smtClean="0"/>
              <a:t>Were			</a:t>
            </a:r>
          </a:p>
          <a:p>
            <a:pPr marL="228600"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09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804"/>
          </a:xfrm>
        </p:spPr>
        <p:txBody>
          <a:bodyPr/>
          <a:lstStyle/>
          <a:p>
            <a:pPr algn="ctr"/>
            <a:r>
              <a:rPr lang="en-US" dirty="0" smtClean="0"/>
              <a:t>Present 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9569"/>
            <a:ext cx="10178322" cy="3593591"/>
          </a:xfrm>
        </p:spPr>
        <p:txBody>
          <a:bodyPr/>
          <a:lstStyle/>
          <a:p>
            <a:r>
              <a:rPr lang="en-US" dirty="0" smtClean="0"/>
              <a:t>We already learned how to create past participles by adding an  -</a:t>
            </a:r>
            <a:r>
              <a:rPr lang="en-US" dirty="0" err="1" smtClean="0"/>
              <a:t>ed</a:t>
            </a:r>
            <a:r>
              <a:rPr lang="en-US" dirty="0" smtClean="0"/>
              <a:t> ending to most verbs.</a:t>
            </a:r>
          </a:p>
          <a:p>
            <a:r>
              <a:rPr lang="en-US" dirty="0" smtClean="0"/>
              <a:t>To create the present participles add and –</a:t>
            </a:r>
            <a:r>
              <a:rPr lang="en-US" dirty="0" err="1" smtClean="0"/>
              <a:t>ing</a:t>
            </a:r>
            <a:r>
              <a:rPr lang="en-US" dirty="0" smtClean="0"/>
              <a:t> to the ending of verbs.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Thinking		running		jumping		reading		jogging		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skimming		typing		creating		eating		singing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9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for Progressive/Continuous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50222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1. Always use the present participle (-</a:t>
            </a:r>
            <a:r>
              <a:rPr lang="en-US" sz="3600" dirty="0" err="1" smtClean="0"/>
              <a:t>ing</a:t>
            </a:r>
            <a:r>
              <a:rPr lang="en-US" sz="3600" dirty="0" smtClean="0"/>
              <a:t>) to the ending of the main verb.</a:t>
            </a:r>
          </a:p>
          <a:p>
            <a:r>
              <a:rPr lang="en-US" sz="3600" dirty="0" smtClean="0"/>
              <a:t>2.  Always use the helping verbs:</a:t>
            </a:r>
          </a:p>
          <a:p>
            <a:pPr lvl="2"/>
            <a:r>
              <a:rPr lang="en-US" sz="3600" dirty="0" smtClean="0"/>
              <a:t>Was/were + present participle(-</a:t>
            </a:r>
            <a:r>
              <a:rPr lang="en-US" sz="3600" dirty="0" err="1" smtClean="0"/>
              <a:t>ing</a:t>
            </a:r>
            <a:r>
              <a:rPr lang="en-US" sz="3600" dirty="0" smtClean="0"/>
              <a:t>) – past tense</a:t>
            </a:r>
          </a:p>
          <a:p>
            <a:pPr lvl="2"/>
            <a:r>
              <a:rPr lang="en-US" sz="3600" dirty="0" smtClean="0"/>
              <a:t>Am/is/are + present participle (-</a:t>
            </a:r>
            <a:r>
              <a:rPr lang="en-US" sz="3600" dirty="0" err="1" smtClean="0"/>
              <a:t>ing</a:t>
            </a:r>
            <a:r>
              <a:rPr lang="en-US" sz="3600" dirty="0" smtClean="0"/>
              <a:t>) - present tense</a:t>
            </a:r>
          </a:p>
          <a:p>
            <a:pPr lvl="2"/>
            <a:r>
              <a:rPr lang="en-US" sz="3600" dirty="0" smtClean="0"/>
              <a:t>Will be + present participle (-</a:t>
            </a:r>
            <a:r>
              <a:rPr lang="en-US" sz="3600" dirty="0" err="1" smtClean="0"/>
              <a:t>ing</a:t>
            </a:r>
            <a:r>
              <a:rPr lang="en-US" sz="3600" dirty="0" smtClean="0"/>
              <a:t>)  - future tense</a:t>
            </a:r>
          </a:p>
          <a:p>
            <a:pPr lvl="2"/>
            <a:endParaRPr lang="en-US" sz="3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0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187122"/>
            <a:ext cx="10178322" cy="4057268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Past progressive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423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 Progressive/Continuous Helping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29591"/>
            <a:ext cx="10178322" cy="392229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Use:</a:t>
            </a:r>
          </a:p>
          <a:p>
            <a:pPr lvl="1"/>
            <a:r>
              <a:rPr lang="en-US" sz="6600" dirty="0" smtClean="0"/>
              <a:t>Was – singular noun</a:t>
            </a:r>
          </a:p>
          <a:p>
            <a:pPr lvl="1"/>
            <a:r>
              <a:rPr lang="en-US" sz="6600" dirty="0" smtClean="0"/>
              <a:t>Were – plural noun</a:t>
            </a:r>
          </a:p>
        </p:txBody>
      </p:sp>
    </p:spTree>
    <p:extLst>
      <p:ext uri="{BB962C8B-B14F-4D97-AF65-F5344CB8AC3E}">
        <p14:creationId xmlns:p14="http://schemas.microsoft.com/office/powerpoint/2010/main" val="135548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65816"/>
            <a:ext cx="10178322" cy="748584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Past </a:t>
            </a:r>
            <a:r>
              <a:rPr lang="en-US" dirty="0" smtClean="0"/>
              <a:t>Progressive/Continuous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914400"/>
            <a:ext cx="10178322" cy="561874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To create the past progressive/continuous form of the verb you will be using the helping verbs was and were along with the present participle form of the verb.</a:t>
            </a:r>
          </a:p>
          <a:p>
            <a:r>
              <a:rPr lang="en-US" sz="2400" dirty="0" smtClean="0"/>
              <a:t>Remember that creating the present participle form of the verb has you adding –</a:t>
            </a:r>
            <a:r>
              <a:rPr lang="en-US" sz="2400" dirty="0" err="1" smtClean="0"/>
              <a:t>ing</a:t>
            </a:r>
            <a:r>
              <a:rPr lang="en-US" sz="2400" dirty="0" smtClean="0"/>
              <a:t> to the end of the action verb.</a:t>
            </a:r>
          </a:p>
          <a:p>
            <a:pPr lvl="1"/>
            <a:r>
              <a:rPr lang="en-US" sz="2200" b="1" dirty="0" smtClean="0"/>
              <a:t>Participle		 Past Progressive/Continuous form		(Past Perfect)</a:t>
            </a:r>
          </a:p>
          <a:p>
            <a:pPr lvl="1"/>
            <a:r>
              <a:rPr lang="en-US" sz="2800" dirty="0" smtClean="0"/>
              <a:t>Singing = 		was/were singing			had sung</a:t>
            </a:r>
            <a:endParaRPr lang="en-US" sz="2800" dirty="0"/>
          </a:p>
          <a:p>
            <a:pPr lvl="1"/>
            <a:r>
              <a:rPr lang="en-US" sz="2800" dirty="0" smtClean="0"/>
              <a:t>Running = 		was/were running			had run</a:t>
            </a:r>
            <a:endParaRPr lang="en-US" sz="2800" dirty="0"/>
          </a:p>
          <a:p>
            <a:pPr lvl="1"/>
            <a:r>
              <a:rPr lang="en-US" sz="2800" dirty="0" smtClean="0"/>
              <a:t>Hunting = 		was/were hunting			had hunted</a:t>
            </a:r>
            <a:endParaRPr lang="en-US" sz="2800" dirty="0"/>
          </a:p>
          <a:p>
            <a:pPr lvl="1"/>
            <a:r>
              <a:rPr lang="en-US" sz="2800" dirty="0" smtClean="0"/>
              <a:t>Thinking = 		was/were thinking			had thought</a:t>
            </a:r>
            <a:endParaRPr lang="en-US" sz="2800" dirty="0"/>
          </a:p>
          <a:p>
            <a:pPr lvl="1"/>
            <a:r>
              <a:rPr lang="en-US" sz="2800" dirty="0" smtClean="0"/>
              <a:t>Creating = 		was/were creating			had created</a:t>
            </a:r>
            <a:endParaRPr lang="en-US" sz="2800" dirty="0"/>
          </a:p>
          <a:p>
            <a:pPr lvl="1"/>
            <a:r>
              <a:rPr lang="en-US" sz="2800" dirty="0" smtClean="0"/>
              <a:t>Judging =  		was/were judging			had judged</a:t>
            </a:r>
            <a:endParaRPr lang="en-US" sz="2800" dirty="0"/>
          </a:p>
          <a:p>
            <a:pPr lvl="1"/>
            <a:r>
              <a:rPr lang="en-US" sz="2800" dirty="0"/>
              <a:t>Cleaning </a:t>
            </a:r>
            <a:r>
              <a:rPr lang="en-US" sz="2800" dirty="0" smtClean="0"/>
              <a:t>= 		was/were cleaning			had cleaned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7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29722"/>
            <a:ext cx="10178322" cy="13020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>Past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31759"/>
            <a:ext cx="10178322" cy="508935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Change the simple tense verb into past progressive/continuous.</a:t>
            </a:r>
          </a:p>
          <a:p>
            <a:r>
              <a:rPr lang="en-US" sz="4000" dirty="0" smtClean="0"/>
              <a:t>1.  The children cleaned the store.</a:t>
            </a:r>
          </a:p>
          <a:p>
            <a:r>
              <a:rPr lang="en-US" sz="4000" dirty="0" smtClean="0"/>
              <a:t>2.  The boy hunted the deer.</a:t>
            </a:r>
          </a:p>
          <a:p>
            <a:r>
              <a:rPr lang="en-US" sz="4000" dirty="0" smtClean="0"/>
              <a:t>3.  My mom ran a race.</a:t>
            </a:r>
          </a:p>
          <a:p>
            <a:r>
              <a:rPr lang="en-US" sz="4000" dirty="0" smtClean="0"/>
              <a:t>4.  The teachers thought about how to teach the lesson.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78401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246</TotalTime>
  <Words>600</Words>
  <Application>Microsoft Macintosh PowerPoint</Application>
  <PresentationFormat>Custom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Badge</vt:lpstr>
      <vt:lpstr>Progressive/ Continuous Verbs</vt:lpstr>
      <vt:lpstr>What are progressive/continuous verbs?</vt:lpstr>
      <vt:lpstr>Creating the Progressive verbs a.K.a Continuous Form</vt:lpstr>
      <vt:lpstr>Present Participles</vt:lpstr>
      <vt:lpstr>Tips for Progressive/Continuous </vt:lpstr>
      <vt:lpstr>Past progressive</vt:lpstr>
      <vt:lpstr>Past Progressive/Continuous Helping verbs</vt:lpstr>
      <vt:lpstr>Past Progressive/Continuous</vt:lpstr>
      <vt:lpstr>Practice Past Progressive</vt:lpstr>
      <vt:lpstr>Present Progressive/Continuous</vt:lpstr>
      <vt:lpstr>Present Progressive/Continuous Phrases</vt:lpstr>
      <vt:lpstr>Practice Present Progressive/Continuous</vt:lpstr>
      <vt:lpstr>Future progressive/continuous phrases</vt:lpstr>
      <vt:lpstr>Future Progressive/Continuous practice</vt:lpstr>
      <vt:lpstr>Recap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Verbs</dc:title>
  <dc:creator>COSNOWSKI, CHERI</dc:creator>
  <cp:lastModifiedBy>Utica Community Schools</cp:lastModifiedBy>
  <cp:revision>25</cp:revision>
  <dcterms:created xsi:type="dcterms:W3CDTF">2017-01-30T13:31:29Z</dcterms:created>
  <dcterms:modified xsi:type="dcterms:W3CDTF">2017-03-06T14:35:12Z</dcterms:modified>
</cp:coreProperties>
</file>