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sldIdLst>
    <p:sldId id="256" r:id="rId2"/>
    <p:sldId id="267" r:id="rId3"/>
    <p:sldId id="268" r:id="rId4"/>
    <p:sldId id="272" r:id="rId5"/>
    <p:sldId id="269" r:id="rId6"/>
    <p:sldId id="270" r:id="rId7"/>
    <p:sldId id="273" r:id="rId8"/>
    <p:sldId id="271" r:id="rId9"/>
    <p:sldId id="257" r:id="rId10"/>
    <p:sldId id="258" r:id="rId11"/>
    <p:sldId id="266" r:id="rId12"/>
    <p:sldId id="259" r:id="rId13"/>
    <p:sldId id="260" r:id="rId14"/>
    <p:sldId id="261" r:id="rId15"/>
    <p:sldId id="264" r:id="rId16"/>
    <p:sldId id="262" r:id="rId17"/>
    <p:sldId id="263" r:id="rId18"/>
    <p:sldId id="265"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E44F9DF-39E1-0A48-965C-ABE2AB7515B1}" type="datetimeFigureOut">
              <a:rPr lang="en-US" smtClean="0"/>
              <a:t>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CBA43-2B83-3247-82CD-AE7600E492B0}"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4F9DF-39E1-0A48-965C-ABE2AB7515B1}" type="datetimeFigureOut">
              <a:rPr lang="en-US" smtClean="0"/>
              <a:t>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4F9DF-39E1-0A48-965C-ABE2AB7515B1}" type="datetimeFigureOut">
              <a:rPr lang="en-US" smtClean="0"/>
              <a:t>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E44F9DF-39E1-0A48-965C-ABE2AB7515B1}" type="datetimeFigureOut">
              <a:rPr lang="en-US" smtClean="0"/>
              <a:t>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CBA43-2B83-3247-82CD-AE7600E492B0}"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4F9DF-39E1-0A48-965C-ABE2AB7515B1}" type="datetimeFigureOut">
              <a:rPr lang="en-US" smtClean="0"/>
              <a:t>1/10/12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E44F9DF-39E1-0A48-965C-ABE2AB7515B1}" type="datetimeFigureOut">
              <a:rPr lang="en-US" smtClean="0"/>
              <a:t>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E44F9DF-39E1-0A48-965C-ABE2AB7515B1}" type="datetimeFigureOut">
              <a:rPr lang="en-US" smtClean="0"/>
              <a:t>1/10/12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44F9DF-39E1-0A48-965C-ABE2AB7515B1}" type="datetimeFigureOut">
              <a:rPr lang="en-US" smtClean="0"/>
              <a:t>1/10/12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4F9DF-39E1-0A48-965C-ABE2AB7515B1}" type="datetimeFigureOut">
              <a:rPr lang="en-US" smtClean="0"/>
              <a:t>1/10/12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F9DF-39E1-0A48-965C-ABE2AB7515B1}" type="datetimeFigureOut">
              <a:rPr lang="en-US" smtClean="0"/>
              <a:t>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4F9DF-39E1-0A48-965C-ABE2AB7515B1}" type="datetimeFigureOut">
              <a:rPr lang="en-US" smtClean="0"/>
              <a:t>1/10/12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CBA43-2B83-3247-82CD-AE7600E492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E44F9DF-39E1-0A48-965C-ABE2AB7515B1}" type="datetimeFigureOut">
              <a:rPr lang="en-US" smtClean="0"/>
              <a:t>1/10/12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B4CBA43-2B83-3247-82CD-AE7600E492B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6.png"/><Relationship Id="rId5" Type="http://schemas.openxmlformats.org/officeDocument/2006/relationships/image" Target="../media/image7.png"/><Relationship Id="rId1" Type="http://schemas.microsoft.com/office/2007/relationships/media" Target="../media/media1.m4a"/><Relationship Id="rId2" Type="http://schemas.openxmlformats.org/officeDocument/2006/relationships/audio" Target="../media/media1.m4a"/></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smtClean="0"/>
              <a:t>By:  Mrs. Cosnowski</a:t>
            </a:r>
            <a:endParaRPr lang="en-US" sz="3600" dirty="0"/>
          </a:p>
        </p:txBody>
      </p:sp>
      <p:sp>
        <p:nvSpPr>
          <p:cNvPr id="2" name="Title 1"/>
          <p:cNvSpPr>
            <a:spLocks noGrp="1"/>
          </p:cNvSpPr>
          <p:nvPr>
            <p:ph type="ctrTitle"/>
          </p:nvPr>
        </p:nvSpPr>
        <p:spPr/>
        <p:txBody>
          <a:bodyPr/>
          <a:lstStyle/>
          <a:p>
            <a:r>
              <a:rPr lang="en-US" sz="5400" dirty="0" smtClean="0"/>
              <a:t>The Moon</a:t>
            </a:r>
            <a:endParaRPr lang="en-US" sz="5400" dirty="0"/>
          </a:p>
        </p:txBody>
      </p:sp>
      <p:pic>
        <p:nvPicPr>
          <p:cNvPr id="4" name="Picture 3"/>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9611" b="89703" l="14800" r="85800"/>
                    </a14:imgEffect>
                  </a14:imgLayer>
                </a14:imgProps>
              </a:ext>
            </a:extLst>
          </a:blip>
          <a:stretch>
            <a:fillRect/>
          </a:stretch>
        </p:blipFill>
        <p:spPr>
          <a:xfrm>
            <a:off x="0" y="2525148"/>
            <a:ext cx="1557268" cy="1361052"/>
          </a:xfrm>
          <a:prstGeom prst="rect">
            <a:avLst/>
          </a:prstGeom>
          <a:ln>
            <a:noFill/>
          </a:ln>
        </p:spPr>
      </p:pic>
    </p:spTree>
    <p:extLst>
      <p:ext uri="{BB962C8B-B14F-4D97-AF65-F5344CB8AC3E}">
        <p14:creationId xmlns:p14="http://schemas.microsoft.com/office/powerpoint/2010/main" val="2004849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00538 -0.00232 L 0.13516 -0.12815 C 0.18398 -0.17118 0.3452 -0.24358 0.42026 -0.24358 C 0.50486 -0.24358 0.67338 -0.18066 0.72168 -0.13764 L 0.85632 -0.00232 " pathEditMode="relative" rAng="0" ptsTypes="FffFF">
                                      <p:cBhvr>
                                        <p:cTn id="6" dur="5000" fill="hold"/>
                                        <p:tgtEl>
                                          <p:spTgt spid="4"/>
                                        </p:tgtEl>
                                        <p:attrNameLst>
                                          <p:attrName>ppt_x</p:attrName>
                                          <p:attrName>ppt_y</p:attrName>
                                        </p:attrNameLst>
                                      </p:cBhvr>
                                      <p:rCtr x="42547" y="-120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0919" y="114028"/>
            <a:ext cx="2348370" cy="662260"/>
          </a:xfrm>
        </p:spPr>
        <p:txBody>
          <a:bodyPr>
            <a:normAutofit fontScale="90000"/>
          </a:bodyPr>
          <a:lstStyle/>
          <a:p>
            <a:pPr algn="ctr"/>
            <a:r>
              <a:rPr lang="en-US" sz="4000" dirty="0" smtClean="0">
                <a:solidFill>
                  <a:srgbClr val="FF0000"/>
                </a:solidFill>
              </a:rPr>
              <a:t>Size</a:t>
            </a:r>
            <a:endParaRPr lang="en-US" sz="4000" dirty="0">
              <a:solidFill>
                <a:srgbClr val="FF0000"/>
              </a:solidFill>
            </a:endParaRPr>
          </a:p>
        </p:txBody>
      </p:sp>
      <p:pic>
        <p:nvPicPr>
          <p:cNvPr id="5" name="Picture Placeholder 4"/>
          <p:cNvPicPr>
            <a:picLocks noGrp="1" noChangeAspect="1"/>
          </p:cNvPicPr>
          <p:nvPr>
            <p:ph type="pic" idx="4294967295"/>
          </p:nvPr>
        </p:nvPicPr>
        <p:blipFill>
          <a:blip r:embed="rId2"/>
          <a:srcRect t="2323" b="2323"/>
          <a:stretch>
            <a:fillRect/>
          </a:stretch>
        </p:blipFill>
        <p:spPr>
          <a:xfrm>
            <a:off x="5722938" y="1447800"/>
            <a:ext cx="3421062" cy="3475038"/>
          </a:xfrm>
        </p:spPr>
      </p:pic>
      <p:sp>
        <p:nvSpPr>
          <p:cNvPr id="4" name="Text Placeholder 3"/>
          <p:cNvSpPr>
            <a:spLocks noGrp="1"/>
          </p:cNvSpPr>
          <p:nvPr>
            <p:ph type="body" sz="half" idx="4294967295"/>
          </p:nvPr>
        </p:nvSpPr>
        <p:spPr>
          <a:xfrm>
            <a:off x="313391" y="776288"/>
            <a:ext cx="4981575" cy="5343525"/>
          </a:xfrm>
        </p:spPr>
        <p:txBody>
          <a:bodyPr>
            <a:noAutofit/>
          </a:bodyPr>
          <a:lstStyle/>
          <a:p>
            <a:pPr marL="0" indent="0">
              <a:buNone/>
            </a:pPr>
            <a:r>
              <a:rPr lang="en-US" sz="3200" dirty="0" smtClean="0"/>
              <a:t>Looking out in space it seems like the moon is huge, but it’s really much smaller than Earth. It looks so large because it’s so close to us. Really the moon is only ¼ or about 27% the size of Earth. Because of it’s size and density, if you weighed 100 lb. on Earth, you’d only weigh about 17 lb. on the Moon.</a:t>
            </a:r>
            <a:endParaRPr lang="en-US" sz="3200" dirty="0"/>
          </a:p>
        </p:txBody>
      </p:sp>
    </p:spTree>
    <p:extLst>
      <p:ext uri="{BB962C8B-B14F-4D97-AF65-F5344CB8AC3E}">
        <p14:creationId xmlns:p14="http://schemas.microsoft.com/office/powerpoint/2010/main" val="10966322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y the Light of the Silvery Moon.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130728" y="49823"/>
            <a:ext cx="492767" cy="492767"/>
          </a:xfrm>
          <a:prstGeom prst="rect">
            <a:avLst/>
          </a:prstGeom>
        </p:spPr>
      </p:pic>
      <p:sp>
        <p:nvSpPr>
          <p:cNvPr id="3" name="TextBox 2"/>
          <p:cNvSpPr txBox="1"/>
          <p:nvPr/>
        </p:nvSpPr>
        <p:spPr>
          <a:xfrm>
            <a:off x="1550068" y="49823"/>
            <a:ext cx="7208749" cy="646331"/>
          </a:xfrm>
          <a:prstGeom prst="rect">
            <a:avLst/>
          </a:prstGeom>
          <a:noFill/>
        </p:spPr>
        <p:txBody>
          <a:bodyPr wrap="square" rtlCol="0">
            <a:spAutoFit/>
          </a:bodyPr>
          <a:lstStyle/>
          <a:p>
            <a:r>
              <a:rPr lang="en-US" sz="3600" dirty="0" smtClean="0"/>
              <a:t>Light from the Moon?  It’s NOT a STAR?</a:t>
            </a:r>
            <a:endParaRPr lang="en-US" sz="3600" dirty="0"/>
          </a:p>
        </p:txBody>
      </p:sp>
      <p:sp>
        <p:nvSpPr>
          <p:cNvPr id="4" name="TextBox 3"/>
          <p:cNvSpPr txBox="1"/>
          <p:nvPr/>
        </p:nvSpPr>
        <p:spPr>
          <a:xfrm>
            <a:off x="4675624" y="976577"/>
            <a:ext cx="4468375" cy="5262980"/>
          </a:xfrm>
          <a:prstGeom prst="rect">
            <a:avLst/>
          </a:prstGeom>
          <a:noFill/>
        </p:spPr>
        <p:txBody>
          <a:bodyPr wrap="square" rtlCol="0">
            <a:spAutoFit/>
          </a:bodyPr>
          <a:lstStyle/>
          <a:p>
            <a:r>
              <a:rPr lang="en-US" sz="2800" dirty="0" smtClean="0"/>
              <a:t>We learned in our last chapter that our Sun, a star, is the only object in our Solar System that produces light. So why do we see the moon “shine”?  What we are really seeing is the Sun’s light reflecting or bouncing off the Moon’s surface. This is the same reason we see ourselves in a mirror.  Our image reflects off the mirror just the same way the light reflects off the moon.  </a:t>
            </a:r>
            <a:endParaRPr lang="en-US" sz="2800" dirty="0"/>
          </a:p>
        </p:txBody>
      </p:sp>
      <p:pic>
        <p:nvPicPr>
          <p:cNvPr id="5" name="Picture 4"/>
          <p:cNvPicPr>
            <a:picLocks noChangeAspect="1"/>
          </p:cNvPicPr>
          <p:nvPr/>
        </p:nvPicPr>
        <p:blipFill>
          <a:blip r:embed="rId5"/>
          <a:stretch>
            <a:fillRect/>
          </a:stretch>
        </p:blipFill>
        <p:spPr>
          <a:xfrm>
            <a:off x="130728" y="1712710"/>
            <a:ext cx="4330470" cy="3400892"/>
          </a:xfrm>
          <a:prstGeom prst="rect">
            <a:avLst/>
          </a:prstGeom>
        </p:spPr>
      </p:pic>
    </p:spTree>
    <p:extLst>
      <p:ext uri="{BB962C8B-B14F-4D97-AF65-F5344CB8AC3E}">
        <p14:creationId xmlns:p14="http://schemas.microsoft.com/office/powerpoint/2010/main" val="397482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0585" y="18849"/>
            <a:ext cx="5872163" cy="757237"/>
          </a:xfrm>
        </p:spPr>
        <p:txBody>
          <a:bodyPr>
            <a:normAutofit/>
          </a:bodyPr>
          <a:lstStyle/>
          <a:p>
            <a:pPr algn="ctr"/>
            <a:r>
              <a:rPr lang="en-US" sz="3600" dirty="0" smtClean="0">
                <a:solidFill>
                  <a:srgbClr val="FF0000"/>
                </a:solidFill>
              </a:rPr>
              <a:t>Rotation and Revolution</a:t>
            </a:r>
            <a:endParaRPr lang="en-US" sz="3600" dirty="0">
              <a:solidFill>
                <a:srgbClr val="FF0000"/>
              </a:solidFill>
            </a:endParaRPr>
          </a:p>
        </p:txBody>
      </p:sp>
      <p:sp>
        <p:nvSpPr>
          <p:cNvPr id="4" name="Text Placeholder 3"/>
          <p:cNvSpPr>
            <a:spLocks noGrp="1"/>
          </p:cNvSpPr>
          <p:nvPr>
            <p:ph type="body" sz="half" idx="4294967295"/>
          </p:nvPr>
        </p:nvSpPr>
        <p:spPr>
          <a:xfrm>
            <a:off x="148447" y="957038"/>
            <a:ext cx="4667873" cy="5621337"/>
          </a:xfrm>
        </p:spPr>
        <p:txBody>
          <a:bodyPr>
            <a:noAutofit/>
          </a:bodyPr>
          <a:lstStyle/>
          <a:p>
            <a:pPr marL="0" indent="0">
              <a:buNone/>
            </a:pPr>
            <a:r>
              <a:rPr lang="en-US" sz="2400" dirty="0" smtClean="0"/>
              <a:t>It takes the Moon 27.3 days to rotate on its axis one time, and 27.3 days to revolve around the Earth one time.  It moves about 12</a:t>
            </a:r>
            <a:r>
              <a:rPr lang="en-US" sz="2400" baseline="30000" dirty="0" smtClean="0"/>
              <a:t>0 </a:t>
            </a:r>
            <a:r>
              <a:rPr lang="en-US" sz="2400" dirty="0" smtClean="0"/>
              <a:t>around Earth each day. Because the moon rotates and revolves at the same speed, we only ever see the one side of the moon when standing on Earth.  The only people to have seen the other side of the moon with their own eyes are the astronauts that visited the Moon. As with most objects in space, it revolves and rotates in a counter-clockwise direction. </a:t>
            </a:r>
            <a:endParaRPr lang="en-US" sz="2400" dirty="0"/>
          </a:p>
        </p:txBody>
      </p:sp>
      <p:pic>
        <p:nvPicPr>
          <p:cNvPr id="5" name="Picture Placeholder 4"/>
          <p:cNvPicPr>
            <a:picLocks noGrp="1" noChangeAspect="1"/>
          </p:cNvPicPr>
          <p:nvPr>
            <p:ph type="pic" idx="4294967295"/>
          </p:nvPr>
        </p:nvPicPr>
        <p:blipFill>
          <a:blip r:embed="rId2">
            <a:extLst>
              <a:ext uri="{BEBA8EAE-BF5A-486C-A8C5-ECC9F3942E4B}">
                <a14:imgProps xmlns:a14="http://schemas.microsoft.com/office/drawing/2010/main">
                  <a14:imgLayer r:embed="rId3">
                    <a14:imgEffect>
                      <a14:backgroundRemoval t="1370" b="98973" l="3000" r="97000"/>
                    </a14:imgEffect>
                  </a14:imgLayer>
                </a14:imgProps>
              </a:ext>
            </a:extLst>
          </a:blip>
          <a:srcRect l="2111" r="2111"/>
          <a:stretch>
            <a:fillRect/>
          </a:stretch>
        </p:blipFill>
        <p:spPr>
          <a:xfrm>
            <a:off x="6359525" y="282777"/>
            <a:ext cx="2784475" cy="2830512"/>
          </a:xfrm>
        </p:spPr>
      </p:pic>
      <p:sp>
        <p:nvSpPr>
          <p:cNvPr id="6" name="TextBox 5"/>
          <p:cNvSpPr txBox="1"/>
          <p:nvPr/>
        </p:nvSpPr>
        <p:spPr>
          <a:xfrm>
            <a:off x="6798840" y="2981325"/>
            <a:ext cx="2196711" cy="400110"/>
          </a:xfrm>
          <a:prstGeom prst="rect">
            <a:avLst/>
          </a:prstGeom>
          <a:noFill/>
        </p:spPr>
        <p:txBody>
          <a:bodyPr wrap="square" rtlCol="0">
            <a:spAutoFit/>
          </a:bodyPr>
          <a:lstStyle/>
          <a:p>
            <a:r>
              <a:rPr lang="en-US" sz="2000" dirty="0" smtClean="0"/>
              <a:t>Far side of the Moon</a:t>
            </a:r>
            <a:endParaRPr lang="en-US" sz="2000" dirty="0"/>
          </a:p>
        </p:txBody>
      </p:sp>
      <p:pic>
        <p:nvPicPr>
          <p:cNvPr id="7" name="Picture 6"/>
          <p:cNvPicPr>
            <a:picLocks noChangeAspect="1"/>
          </p:cNvPicPr>
          <p:nvPr/>
        </p:nvPicPr>
        <p:blipFill>
          <a:blip r:embed="rId4"/>
          <a:stretch>
            <a:fillRect/>
          </a:stretch>
        </p:blipFill>
        <p:spPr>
          <a:xfrm>
            <a:off x="4646111" y="3535671"/>
            <a:ext cx="3175000" cy="3200400"/>
          </a:xfrm>
          <a:prstGeom prst="rect">
            <a:avLst/>
          </a:prstGeom>
        </p:spPr>
      </p:pic>
      <p:sp>
        <p:nvSpPr>
          <p:cNvPr id="8" name="TextBox 7"/>
          <p:cNvSpPr txBox="1"/>
          <p:nvPr/>
        </p:nvSpPr>
        <p:spPr>
          <a:xfrm>
            <a:off x="7672663" y="4700647"/>
            <a:ext cx="1841712" cy="400110"/>
          </a:xfrm>
          <a:prstGeom prst="rect">
            <a:avLst/>
          </a:prstGeom>
          <a:noFill/>
        </p:spPr>
        <p:txBody>
          <a:bodyPr wrap="square" rtlCol="0">
            <a:spAutoFit/>
          </a:bodyPr>
          <a:lstStyle/>
          <a:p>
            <a:r>
              <a:rPr lang="en-US" sz="2000" dirty="0" smtClean="0"/>
              <a:t>Normal view</a:t>
            </a:r>
            <a:endParaRPr lang="en-US" sz="2000" dirty="0"/>
          </a:p>
        </p:txBody>
      </p:sp>
    </p:spTree>
    <p:extLst>
      <p:ext uri="{BB962C8B-B14F-4D97-AF65-F5344CB8AC3E}">
        <p14:creationId xmlns:p14="http://schemas.microsoft.com/office/powerpoint/2010/main" val="3625260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5498" y="257175"/>
            <a:ext cx="5668962" cy="793750"/>
          </a:xfrm>
        </p:spPr>
        <p:txBody>
          <a:bodyPr/>
          <a:lstStyle/>
          <a:p>
            <a:r>
              <a:rPr lang="en-US" sz="4000" dirty="0" smtClean="0"/>
              <a:t>Surface of the Moon</a:t>
            </a:r>
            <a:endParaRPr lang="en-US" sz="4000" dirty="0"/>
          </a:p>
        </p:txBody>
      </p:sp>
      <p:sp>
        <p:nvSpPr>
          <p:cNvPr id="4" name="Text Placeholder 3"/>
          <p:cNvSpPr>
            <a:spLocks noGrp="1"/>
          </p:cNvSpPr>
          <p:nvPr>
            <p:ph type="body" sz="half" idx="4294967295"/>
          </p:nvPr>
        </p:nvSpPr>
        <p:spPr>
          <a:xfrm>
            <a:off x="197931" y="1455738"/>
            <a:ext cx="4279900" cy="4781550"/>
          </a:xfrm>
        </p:spPr>
        <p:txBody>
          <a:bodyPr>
            <a:normAutofit/>
          </a:bodyPr>
          <a:lstStyle/>
          <a:p>
            <a:pPr marL="0" indent="0">
              <a:buNone/>
            </a:pPr>
            <a:r>
              <a:rPr lang="en-US" sz="2800" dirty="0"/>
              <a:t>The surface of the moon has many </a:t>
            </a:r>
            <a:r>
              <a:rPr lang="en-US" sz="2800" dirty="0" smtClean="0"/>
              <a:t>physical features on </a:t>
            </a:r>
            <a:r>
              <a:rPr lang="en-US" sz="2800" dirty="0"/>
              <a:t>it such as craters, </a:t>
            </a:r>
            <a:r>
              <a:rPr lang="en-US" sz="2800" dirty="0" smtClean="0"/>
              <a:t>plains</a:t>
            </a:r>
            <a:r>
              <a:rPr lang="en-US" sz="2800" dirty="0"/>
              <a:t>, mountains, and valleys. Scientists </a:t>
            </a:r>
            <a:r>
              <a:rPr lang="en-US" sz="2800" dirty="0" smtClean="0"/>
              <a:t>believe most of </a:t>
            </a:r>
            <a:r>
              <a:rPr lang="en-US" sz="2800" dirty="0"/>
              <a:t>the craters were formed around 3.5 to 4.5 billion years ago by </a:t>
            </a:r>
            <a:r>
              <a:rPr lang="en-US" sz="2800" dirty="0" smtClean="0"/>
              <a:t>meteors and asteroids </a:t>
            </a:r>
            <a:r>
              <a:rPr lang="en-US" sz="2800" dirty="0"/>
              <a:t>hitting the moon's surface.</a:t>
            </a:r>
          </a:p>
        </p:txBody>
      </p:sp>
      <p:pic>
        <p:nvPicPr>
          <p:cNvPr id="5" name="Picture Placeholder 4"/>
          <p:cNvPicPr>
            <a:picLocks noGrp="1" noChangeAspect="1"/>
          </p:cNvPicPr>
          <p:nvPr>
            <p:ph type="pic" idx="4294967295"/>
          </p:nvPr>
        </p:nvPicPr>
        <p:blipFill>
          <a:blip r:embed="rId2"/>
          <a:srcRect l="6950" r="6950"/>
          <a:stretch>
            <a:fillRect/>
          </a:stretch>
        </p:blipFill>
        <p:spPr>
          <a:xfrm>
            <a:off x="4351395" y="2836714"/>
            <a:ext cx="2362200" cy="2400300"/>
          </a:xfrm>
        </p:spPr>
      </p:pic>
      <p:sp>
        <p:nvSpPr>
          <p:cNvPr id="6" name="TextBox 5"/>
          <p:cNvSpPr txBox="1"/>
          <p:nvPr/>
        </p:nvSpPr>
        <p:spPr>
          <a:xfrm>
            <a:off x="4351395" y="5237014"/>
            <a:ext cx="4575502" cy="2000548"/>
          </a:xfrm>
          <a:prstGeom prst="rect">
            <a:avLst/>
          </a:prstGeom>
          <a:noFill/>
        </p:spPr>
        <p:txBody>
          <a:bodyPr wrap="square" rtlCol="0">
            <a:spAutoFit/>
          </a:bodyPr>
          <a:lstStyle/>
          <a:p>
            <a:r>
              <a:rPr lang="en-US" sz="2400" dirty="0" smtClean="0"/>
              <a:t>The largest crater is on the side of the moon we can’t see.  It’s called South </a:t>
            </a:r>
            <a:r>
              <a:rPr lang="en-US" sz="2400" dirty="0"/>
              <a:t>Pole - Aitken </a:t>
            </a:r>
            <a:r>
              <a:rPr lang="en-US" sz="2400" dirty="0" smtClean="0"/>
              <a:t>Basin, and is 2,240 km wide.</a:t>
            </a:r>
            <a:endParaRPr lang="en-US" sz="2400" dirty="0"/>
          </a:p>
          <a:p>
            <a:endParaRPr lang="en-US" sz="2800" dirty="0"/>
          </a:p>
        </p:txBody>
      </p:sp>
      <p:pic>
        <p:nvPicPr>
          <p:cNvPr id="7" name="Picture 6"/>
          <p:cNvPicPr>
            <a:picLocks noChangeAspect="1"/>
          </p:cNvPicPr>
          <p:nvPr/>
        </p:nvPicPr>
        <p:blipFill>
          <a:blip r:embed="rId3"/>
          <a:stretch>
            <a:fillRect/>
          </a:stretch>
        </p:blipFill>
        <p:spPr>
          <a:xfrm>
            <a:off x="6641027" y="1050925"/>
            <a:ext cx="2316672" cy="1737504"/>
          </a:xfrm>
          <a:prstGeom prst="rect">
            <a:avLst/>
          </a:prstGeom>
        </p:spPr>
      </p:pic>
    </p:spTree>
    <p:extLst>
      <p:ext uri="{BB962C8B-B14F-4D97-AF65-F5344CB8AC3E}">
        <p14:creationId xmlns:p14="http://schemas.microsoft.com/office/powerpoint/2010/main" val="41187192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1-07 at 9.01.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55" y="168066"/>
            <a:ext cx="8714463" cy="5853353"/>
          </a:xfrm>
          <a:prstGeom prst="rect">
            <a:avLst/>
          </a:prstGeom>
        </p:spPr>
      </p:pic>
      <p:sp>
        <p:nvSpPr>
          <p:cNvPr id="3" name="TextBox 2"/>
          <p:cNvSpPr txBox="1"/>
          <p:nvPr/>
        </p:nvSpPr>
        <p:spPr>
          <a:xfrm>
            <a:off x="186754" y="5826544"/>
            <a:ext cx="8957246" cy="1077218"/>
          </a:xfrm>
          <a:prstGeom prst="rect">
            <a:avLst/>
          </a:prstGeom>
          <a:noFill/>
        </p:spPr>
        <p:txBody>
          <a:bodyPr wrap="square" rtlCol="0">
            <a:spAutoFit/>
          </a:bodyPr>
          <a:lstStyle/>
          <a:p>
            <a:r>
              <a:rPr lang="en-US" sz="3200" dirty="0" smtClean="0"/>
              <a:t>That makes the crater’s diameter </a:t>
            </a:r>
            <a:r>
              <a:rPr lang="en-US" sz="3200" b="1" dirty="0" smtClean="0"/>
              <a:t>ABOUT </a:t>
            </a:r>
            <a:r>
              <a:rPr lang="en-US" sz="3200" dirty="0" smtClean="0"/>
              <a:t>the size of the distance you’d travel to get from Minnesota to Florida.</a:t>
            </a:r>
            <a:endParaRPr lang="en-US" sz="3200" dirty="0"/>
          </a:p>
        </p:txBody>
      </p:sp>
      <p:sp>
        <p:nvSpPr>
          <p:cNvPr id="4" name="Oval 3"/>
          <p:cNvSpPr/>
          <p:nvPr/>
        </p:nvSpPr>
        <p:spPr>
          <a:xfrm>
            <a:off x="3567024" y="653587"/>
            <a:ext cx="3679077" cy="3585395"/>
          </a:xfrm>
          <a:prstGeom prst="ellipse">
            <a:avLst/>
          </a:prstGeom>
          <a:noFill/>
          <a:ln w="38100" cmpd="sng">
            <a:solidFill>
              <a:srgbClr val="7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466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0399" y="0"/>
            <a:ext cx="7276492" cy="5457369"/>
          </a:xfrm>
          <a:prstGeom prst="rect">
            <a:avLst/>
          </a:prstGeom>
        </p:spPr>
      </p:pic>
      <p:sp>
        <p:nvSpPr>
          <p:cNvPr id="3" name="TextBox 2"/>
          <p:cNvSpPr txBox="1"/>
          <p:nvPr/>
        </p:nvSpPr>
        <p:spPr>
          <a:xfrm>
            <a:off x="0" y="5494717"/>
            <a:ext cx="9144000" cy="1200328"/>
          </a:xfrm>
          <a:prstGeom prst="rect">
            <a:avLst/>
          </a:prstGeom>
          <a:noFill/>
        </p:spPr>
        <p:txBody>
          <a:bodyPr wrap="square" rtlCol="0">
            <a:spAutoFit/>
          </a:bodyPr>
          <a:lstStyle/>
          <a:p>
            <a:r>
              <a:rPr lang="en-US" sz="2400" dirty="0" smtClean="0"/>
              <a:t>Seas on the moon are actually large plains.  Very early astronomers thought they were large seas of water.  For some reason, most of the seas are on the side of the moon we can see from Earth.  Apollo 11 landed at Sea of Tranquility.</a:t>
            </a:r>
            <a:endParaRPr lang="en-US" sz="2400" dirty="0"/>
          </a:p>
        </p:txBody>
      </p:sp>
      <p:sp>
        <p:nvSpPr>
          <p:cNvPr id="4" name="Down Arrow 3"/>
          <p:cNvSpPr/>
          <p:nvPr/>
        </p:nvSpPr>
        <p:spPr>
          <a:xfrm>
            <a:off x="4967689" y="1129773"/>
            <a:ext cx="373509" cy="84032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5" name="Left Arrow 4"/>
          <p:cNvSpPr/>
          <p:nvPr/>
        </p:nvSpPr>
        <p:spPr>
          <a:xfrm>
            <a:off x="7735803" y="478369"/>
            <a:ext cx="1144289" cy="24743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562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45" y="143966"/>
            <a:ext cx="3480338" cy="453600"/>
          </a:xfrm>
        </p:spPr>
        <p:txBody>
          <a:bodyPr>
            <a:normAutofit fontScale="90000"/>
          </a:bodyPr>
          <a:lstStyle/>
          <a:p>
            <a:r>
              <a:rPr lang="en-US" sz="2800" dirty="0" smtClean="0"/>
              <a:t>Why So Many Craters?</a:t>
            </a:r>
            <a:endParaRPr lang="en-US" sz="2800" dirty="0"/>
          </a:p>
        </p:txBody>
      </p:sp>
      <p:pic>
        <p:nvPicPr>
          <p:cNvPr id="5" name="Picture Placeholder 4"/>
          <p:cNvPicPr>
            <a:picLocks noGrp="1" noChangeAspect="1"/>
          </p:cNvPicPr>
          <p:nvPr>
            <p:ph type="pic" idx="1"/>
          </p:nvPr>
        </p:nvPicPr>
        <p:blipFill>
          <a:blip r:embed="rId2"/>
          <a:srcRect l="6105" r="6105"/>
          <a:stretch>
            <a:fillRect/>
          </a:stretch>
        </p:blipFill>
        <p:spPr/>
      </p:pic>
      <p:sp>
        <p:nvSpPr>
          <p:cNvPr id="4" name="Text Placeholder 3"/>
          <p:cNvSpPr>
            <a:spLocks noGrp="1"/>
          </p:cNvSpPr>
          <p:nvPr>
            <p:ph type="body" sz="half" idx="2"/>
          </p:nvPr>
        </p:nvSpPr>
        <p:spPr>
          <a:xfrm>
            <a:off x="149403" y="928684"/>
            <a:ext cx="4271055" cy="5420451"/>
          </a:xfrm>
        </p:spPr>
        <p:txBody>
          <a:bodyPr>
            <a:noAutofit/>
          </a:bodyPr>
          <a:lstStyle/>
          <a:p>
            <a:r>
              <a:rPr lang="en-US" sz="2800" dirty="0" smtClean="0"/>
              <a:t>As we learned in our last chapter, the Earth’s atmosphere burns up 100s to 1,000s of meteors each day because of friction.  These meters never reach Earth’s surface to cause damage. But the Moon has no atmosphere,  </a:t>
            </a:r>
            <a:r>
              <a:rPr lang="en-US" sz="2800" dirty="0"/>
              <a:t>s</a:t>
            </a:r>
            <a:r>
              <a:rPr lang="en-US" sz="2800" dirty="0" smtClean="0"/>
              <a:t>o the meteoroids can’t burn up. They just hit the surface of the Moon and create craters.  </a:t>
            </a:r>
            <a:endParaRPr lang="en-US" sz="2800" dirty="0"/>
          </a:p>
        </p:txBody>
      </p:sp>
    </p:spTree>
    <p:extLst>
      <p:ext uri="{BB962C8B-B14F-4D97-AF65-F5344CB8AC3E}">
        <p14:creationId xmlns:p14="http://schemas.microsoft.com/office/powerpoint/2010/main" val="27719906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119" y="88395"/>
            <a:ext cx="3405636" cy="670681"/>
          </a:xfrm>
        </p:spPr>
        <p:txBody>
          <a:bodyPr/>
          <a:lstStyle/>
          <a:p>
            <a:r>
              <a:rPr lang="en-US" sz="2800" dirty="0" smtClean="0"/>
              <a:t>“Weather” or Not</a:t>
            </a:r>
            <a:endParaRPr lang="en-US" sz="2800" dirty="0"/>
          </a:p>
        </p:txBody>
      </p:sp>
      <p:sp>
        <p:nvSpPr>
          <p:cNvPr id="5" name="TextBox 4"/>
          <p:cNvSpPr txBox="1"/>
          <p:nvPr/>
        </p:nvSpPr>
        <p:spPr>
          <a:xfrm>
            <a:off x="4272011" y="783959"/>
            <a:ext cx="4654885" cy="4524315"/>
          </a:xfrm>
          <a:prstGeom prst="rect">
            <a:avLst/>
          </a:prstGeom>
          <a:noFill/>
        </p:spPr>
        <p:txBody>
          <a:bodyPr wrap="square" rtlCol="0">
            <a:spAutoFit/>
          </a:bodyPr>
          <a:lstStyle/>
          <a:p>
            <a:r>
              <a:rPr lang="en-US" sz="3200" dirty="0" smtClean="0"/>
              <a:t>As we mentioned on the last card, the Moon has no atmosphere.  Because of this, the moon also has no wind, running water, rain or weather of any kind.  That means that there is also no erosion (the wearing away of the Moon’s surface).</a:t>
            </a:r>
            <a:endParaRPr lang="en-US" sz="3200" dirty="0"/>
          </a:p>
        </p:txBody>
      </p:sp>
      <p:pic>
        <p:nvPicPr>
          <p:cNvPr id="6" name="Picture 5"/>
          <p:cNvPicPr>
            <a:picLocks noChangeAspect="1"/>
          </p:cNvPicPr>
          <p:nvPr/>
        </p:nvPicPr>
        <p:blipFill>
          <a:blip r:embed="rId2"/>
          <a:stretch>
            <a:fillRect/>
          </a:stretch>
        </p:blipFill>
        <p:spPr>
          <a:xfrm>
            <a:off x="261457" y="759076"/>
            <a:ext cx="3871415" cy="3798566"/>
          </a:xfrm>
          <a:prstGeom prst="rect">
            <a:avLst/>
          </a:prstGeom>
        </p:spPr>
      </p:pic>
      <p:sp>
        <p:nvSpPr>
          <p:cNvPr id="7" name="TextBox 6"/>
          <p:cNvSpPr txBox="1"/>
          <p:nvPr/>
        </p:nvSpPr>
        <p:spPr>
          <a:xfrm>
            <a:off x="261457" y="4557642"/>
            <a:ext cx="4183316" cy="1938992"/>
          </a:xfrm>
          <a:prstGeom prst="rect">
            <a:avLst/>
          </a:prstGeom>
          <a:noFill/>
        </p:spPr>
        <p:txBody>
          <a:bodyPr wrap="square" rtlCol="0">
            <a:spAutoFit/>
          </a:bodyPr>
          <a:lstStyle/>
          <a:p>
            <a:r>
              <a:rPr lang="en-US" sz="2400" dirty="0" smtClean="0"/>
              <a:t>This footprint left by an astronaut will remain on the Moon’s surface indefinitely because there is no wind to blow it away and no liquid water to wash it away.</a:t>
            </a:r>
            <a:endParaRPr lang="en-US" sz="2400" dirty="0"/>
          </a:p>
        </p:txBody>
      </p:sp>
    </p:spTree>
    <p:extLst>
      <p:ext uri="{BB962C8B-B14F-4D97-AF65-F5344CB8AC3E}">
        <p14:creationId xmlns:p14="http://schemas.microsoft.com/office/powerpoint/2010/main" val="255428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55" y="692314"/>
            <a:ext cx="8957245" cy="2677656"/>
          </a:xfrm>
          <a:prstGeom prst="rect">
            <a:avLst/>
          </a:prstGeom>
          <a:noFill/>
        </p:spPr>
        <p:txBody>
          <a:bodyPr wrap="square" rtlCol="0">
            <a:spAutoFit/>
          </a:bodyPr>
          <a:lstStyle/>
          <a:p>
            <a:r>
              <a:rPr lang="en-US" sz="2800" dirty="0" smtClean="0"/>
              <a:t>There is no liquid water on the moon. However, 600 </a:t>
            </a:r>
            <a:r>
              <a:rPr lang="en-US" sz="2800" dirty="0"/>
              <a:t>million metric tons of water ice </a:t>
            </a:r>
            <a:r>
              <a:rPr lang="en-US" sz="2800" dirty="0" smtClean="0"/>
              <a:t>has been found at the bottom </a:t>
            </a:r>
            <a:r>
              <a:rPr lang="en-US" sz="2800" dirty="0"/>
              <a:t>of craters at the lunar north </a:t>
            </a:r>
            <a:r>
              <a:rPr lang="en-US" sz="2800" dirty="0" smtClean="0"/>
              <a:t>and south poles. This important resource could </a:t>
            </a:r>
            <a:r>
              <a:rPr lang="en-US" sz="2800" dirty="0"/>
              <a:t>be mined to produce </a:t>
            </a:r>
            <a:r>
              <a:rPr lang="en-US" sz="2800" dirty="0" smtClean="0"/>
              <a:t>drinking water, oxygen </a:t>
            </a:r>
            <a:r>
              <a:rPr lang="en-US" sz="2800" dirty="0"/>
              <a:t>or rocket fuel to support a future moon </a:t>
            </a:r>
            <a:r>
              <a:rPr lang="en-US" sz="2800" dirty="0" smtClean="0"/>
              <a:t>base.  (http://</a:t>
            </a:r>
            <a:r>
              <a:rPr lang="en-US" sz="2800" dirty="0" err="1" smtClean="0"/>
              <a:t>www.space.com</a:t>
            </a:r>
            <a:r>
              <a:rPr lang="en-US" sz="2800" dirty="0" smtClean="0"/>
              <a:t>/7987-tons-water-ice-moon-north-pole.html)</a:t>
            </a:r>
            <a:endParaRPr lang="en-US" sz="2800" dirty="0"/>
          </a:p>
        </p:txBody>
      </p:sp>
      <p:sp>
        <p:nvSpPr>
          <p:cNvPr id="3" name="Rectangle 2"/>
          <p:cNvSpPr/>
          <p:nvPr/>
        </p:nvSpPr>
        <p:spPr>
          <a:xfrm>
            <a:off x="1162583" y="-53954"/>
            <a:ext cx="746501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 Water Everywhere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stretch>
            <a:fillRect/>
          </a:stretch>
        </p:blipFill>
        <p:spPr>
          <a:xfrm>
            <a:off x="1927116" y="3503926"/>
            <a:ext cx="5425709" cy="3354074"/>
          </a:xfrm>
          <a:prstGeom prst="rect">
            <a:avLst/>
          </a:prstGeom>
        </p:spPr>
      </p:pic>
    </p:spTree>
    <p:extLst>
      <p:ext uri="{BB962C8B-B14F-4D97-AF65-F5344CB8AC3E}">
        <p14:creationId xmlns:p14="http://schemas.microsoft.com/office/powerpoint/2010/main" val="3333584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80" y="2079533"/>
            <a:ext cx="4054580" cy="923330"/>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End</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4890572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0266" y="1811370"/>
            <a:ext cx="8030472" cy="3231654"/>
          </a:xfrm>
          <a:prstGeom prst="rect">
            <a:avLst/>
          </a:prstGeom>
          <a:noFill/>
        </p:spPr>
        <p:txBody>
          <a:bodyPr wrap="square" rtlCol="0">
            <a:spAutoFit/>
          </a:bodyPr>
          <a:lstStyle/>
          <a:p>
            <a:pPr algn="ctr"/>
            <a:r>
              <a:rPr lang="en-US" sz="4400" dirty="0" smtClean="0"/>
              <a:t>“Coyote's </a:t>
            </a:r>
            <a:r>
              <a:rPr lang="en-US" sz="4400" dirty="0"/>
              <a:t>Sad Song to the </a:t>
            </a:r>
            <a:r>
              <a:rPr lang="en-US" sz="4400" dirty="0" smtClean="0"/>
              <a:t>Moon”</a:t>
            </a:r>
          </a:p>
          <a:p>
            <a:pPr algn="ctr"/>
            <a:r>
              <a:rPr lang="en-US" sz="3200" dirty="0"/>
              <a:t>From "Race With Buffalo and Other Native American Stories for Young </a:t>
            </a:r>
            <a:r>
              <a:rPr lang="en-US" sz="3200" dirty="0" smtClean="0"/>
              <a:t>Readers”</a:t>
            </a:r>
          </a:p>
          <a:p>
            <a:pPr algn="ctr"/>
            <a:r>
              <a:rPr lang="en-US" sz="3200" i="1" dirty="0"/>
              <a:t>A story of the People of the Eight Northern Pueblos along the Rio Grand in New Mexico.</a:t>
            </a:r>
            <a:endParaRPr lang="en-US" sz="3200" dirty="0"/>
          </a:p>
          <a:p>
            <a:pPr algn="ctr"/>
            <a:endParaRPr lang="en-US" sz="3200" dirty="0"/>
          </a:p>
        </p:txBody>
      </p:sp>
      <p:sp>
        <p:nvSpPr>
          <p:cNvPr id="5" name="Rectangle 4"/>
          <p:cNvSpPr/>
          <p:nvPr/>
        </p:nvSpPr>
        <p:spPr>
          <a:xfrm>
            <a:off x="1250160" y="352985"/>
            <a:ext cx="664369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Native American Myth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26173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133" y="859002"/>
            <a:ext cx="8497360" cy="5386090"/>
          </a:xfrm>
          <a:prstGeom prst="rect">
            <a:avLst/>
          </a:prstGeom>
          <a:noFill/>
        </p:spPr>
        <p:txBody>
          <a:bodyPr wrap="square" rtlCol="0">
            <a:spAutoFit/>
          </a:bodyPr>
          <a:lstStyle/>
          <a:p>
            <a:r>
              <a:rPr lang="en-US" sz="3600" dirty="0" smtClean="0"/>
              <a:t>	Long </a:t>
            </a:r>
            <a:r>
              <a:rPr lang="en-US" sz="3600" dirty="0"/>
              <a:t>ago, when the world was young, the sky was very dark at night. The Creator Spirit that had made the world had made the sun to ride across the sky by day, but the night sky was empty. The Creator Spirit heard the prayers of the People and the animals who wanted to be able to see at night. He called on Coyote to come to him and serve him</a:t>
            </a:r>
            <a:r>
              <a:rPr lang="en-US" sz="3600" dirty="0" smtClean="0"/>
              <a:t>.</a:t>
            </a:r>
          </a:p>
          <a:p>
            <a:endParaRPr lang="en-US" sz="2800" dirty="0"/>
          </a:p>
          <a:p>
            <a:r>
              <a:rPr lang="en-US" sz="2800" dirty="0" smtClean="0"/>
              <a:t>	</a:t>
            </a:r>
            <a:endParaRPr lang="en-US" sz="2800" dirty="0"/>
          </a:p>
        </p:txBody>
      </p:sp>
    </p:spTree>
    <p:extLst>
      <p:ext uri="{BB962C8B-B14F-4D97-AF65-F5344CB8AC3E}">
        <p14:creationId xmlns:p14="http://schemas.microsoft.com/office/powerpoint/2010/main" val="38559492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458" y="280109"/>
            <a:ext cx="8534710" cy="6186310"/>
          </a:xfrm>
          <a:prstGeom prst="rect">
            <a:avLst/>
          </a:prstGeom>
          <a:noFill/>
        </p:spPr>
        <p:txBody>
          <a:bodyPr wrap="square" rtlCol="0">
            <a:spAutoFit/>
          </a:bodyPr>
          <a:lstStyle/>
          <a:p>
            <a:r>
              <a:rPr lang="en-US" sz="3600" dirty="0" smtClean="0"/>
              <a:t>	Coyote came and waited respectfully, looking down as the Creator Spirit gave him a deerskin pouch tied with a piece of sinew. The Creator Spirit told Coyote to walk a certain path and to open the bag when he came to the highest point on the trail. Coyote was not to open the bag any sooner than the highest point. The Creator Spirit told Coyote that the trail would be long, and he would go many days and nights without rest. He told Coyote to be strong.</a:t>
            </a:r>
          </a:p>
          <a:p>
            <a:endParaRPr lang="en-US" sz="3600" dirty="0"/>
          </a:p>
        </p:txBody>
      </p:sp>
    </p:spTree>
    <p:extLst>
      <p:ext uri="{BB962C8B-B14F-4D97-AF65-F5344CB8AC3E}">
        <p14:creationId xmlns:p14="http://schemas.microsoft.com/office/powerpoint/2010/main" val="2966862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809" y="168065"/>
            <a:ext cx="8572062" cy="6494085"/>
          </a:xfrm>
          <a:prstGeom prst="rect">
            <a:avLst/>
          </a:prstGeom>
          <a:noFill/>
        </p:spPr>
        <p:txBody>
          <a:bodyPr wrap="square" rtlCol="0">
            <a:spAutoFit/>
          </a:bodyPr>
          <a:lstStyle/>
          <a:p>
            <a:r>
              <a:rPr lang="en-US" sz="3200" dirty="0" smtClean="0"/>
              <a:t>	Coyote </a:t>
            </a:r>
            <a:r>
              <a:rPr lang="en-US" sz="3200" dirty="0"/>
              <a:t>took the pouch and went on the path he had been given.</a:t>
            </a:r>
          </a:p>
          <a:p>
            <a:r>
              <a:rPr lang="en-US" sz="3200" dirty="0" smtClean="0"/>
              <a:t>	Coyote </a:t>
            </a:r>
            <a:r>
              <a:rPr lang="en-US" sz="3200" dirty="0"/>
              <a:t>was not highly regarded by the people and other animals, and he was proud to have been chosen to take the pouch to the highest point on the trail. At first he walked proudly, the pouch hanging from his mouth, along the path he had been given. As the day wore into night, and the night became day again, Coyote walked less proudly. He grew tired and hungry, and cared less about the great honor that had been given to him. As another night came and went, the spit from Coyote’s mouth soaked into the dried deer sinew, and it began to soften, and tasted like meat</a:t>
            </a:r>
            <a:r>
              <a:rPr lang="en-US" sz="3200" dirty="0" smtClean="0"/>
              <a:t>.</a:t>
            </a:r>
            <a:endParaRPr lang="en-US" sz="3200" dirty="0"/>
          </a:p>
        </p:txBody>
      </p:sp>
    </p:spTree>
    <p:extLst>
      <p:ext uri="{BB962C8B-B14F-4D97-AF65-F5344CB8AC3E}">
        <p14:creationId xmlns:p14="http://schemas.microsoft.com/office/powerpoint/2010/main" val="37006341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404" y="130718"/>
            <a:ext cx="8994596" cy="7294306"/>
          </a:xfrm>
          <a:prstGeom prst="rect">
            <a:avLst/>
          </a:prstGeom>
        </p:spPr>
        <p:txBody>
          <a:bodyPr wrap="square">
            <a:spAutoFit/>
          </a:bodyPr>
          <a:lstStyle/>
          <a:p>
            <a:r>
              <a:rPr lang="en-US" sz="3600" dirty="0" smtClean="0"/>
              <a:t>	Before </a:t>
            </a:r>
            <a:r>
              <a:rPr lang="en-US" sz="3600" dirty="0"/>
              <a:t>he knew what he was doing, Coyote was chewing on the sinew, just as a hunter on a long hunt will chew on dried meat. Soon the sinew was chewed in two, and the pouch fell out of Coyote’s mouth. Coyote was only halfway up the great mountain when the pouch fell. The pouch hit the ground and came </a:t>
            </a:r>
            <a:r>
              <a:rPr lang="en-US" sz="3600" dirty="0" smtClean="0"/>
              <a:t>open.  Out </a:t>
            </a:r>
            <a:r>
              <a:rPr lang="en-US" sz="3600" dirty="0"/>
              <a:t>of the pouch flew thousands of pieces of shiny mica; they flew like the butterflies up into the sky and settled against the blanket of night to become the stars. Out of the pouch rolled a ball of mica, and it rolled up the trail and into the sky to become the moon.</a:t>
            </a:r>
          </a:p>
          <a:p>
            <a:r>
              <a:rPr lang="en-US" sz="3600" dirty="0" smtClean="0"/>
              <a:t>	</a:t>
            </a:r>
            <a:endParaRPr lang="en-US" sz="3600" dirty="0"/>
          </a:p>
        </p:txBody>
      </p:sp>
    </p:spTree>
    <p:extLst>
      <p:ext uri="{BB962C8B-B14F-4D97-AF65-F5344CB8AC3E}">
        <p14:creationId xmlns:p14="http://schemas.microsoft.com/office/powerpoint/2010/main" val="1028269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590" y="597566"/>
            <a:ext cx="7769015" cy="5078314"/>
          </a:xfrm>
          <a:prstGeom prst="rect">
            <a:avLst/>
          </a:prstGeom>
          <a:noFill/>
        </p:spPr>
        <p:txBody>
          <a:bodyPr wrap="square" rtlCol="0">
            <a:spAutoFit/>
          </a:bodyPr>
          <a:lstStyle/>
          <a:p>
            <a:r>
              <a:rPr lang="en-US" sz="3600" dirty="0" smtClean="0"/>
              <a:t>	But Coyote was not at the highest point of the trail when the pouch came open, and the moon did not climb into the sky on its proper path. Instead of riding only across the night sky, the moon sometimes comes up at night, and sometimes comes up by day. And it turns this way and that, like a hunter who is lost, looking for the proper path to follow.</a:t>
            </a:r>
          </a:p>
          <a:p>
            <a:endParaRPr lang="en-US" sz="3600" dirty="0"/>
          </a:p>
        </p:txBody>
      </p:sp>
    </p:spTree>
    <p:extLst>
      <p:ext uri="{BB962C8B-B14F-4D97-AF65-F5344CB8AC3E}">
        <p14:creationId xmlns:p14="http://schemas.microsoft.com/office/powerpoint/2010/main" val="4964623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888" y="802979"/>
            <a:ext cx="8254578" cy="6186310"/>
          </a:xfrm>
          <a:prstGeom prst="rect">
            <a:avLst/>
          </a:prstGeom>
          <a:noFill/>
        </p:spPr>
        <p:txBody>
          <a:bodyPr wrap="square" rtlCol="0">
            <a:spAutoFit/>
          </a:bodyPr>
          <a:lstStyle/>
          <a:p>
            <a:r>
              <a:rPr lang="en-US" sz="3600" dirty="0" smtClean="0"/>
              <a:t>	Because </a:t>
            </a:r>
            <a:r>
              <a:rPr lang="en-US" sz="3600" dirty="0"/>
              <a:t>he did not live up to the trust the Creator Spirit had placed in him, Coyote hung his head in shame. Then he looked up to the moon and sang sadly his apology to the moon for his lack of courage.</a:t>
            </a:r>
          </a:p>
          <a:p>
            <a:r>
              <a:rPr lang="en-US" sz="3600" dirty="0" smtClean="0"/>
              <a:t>	To </a:t>
            </a:r>
            <a:r>
              <a:rPr lang="en-US" sz="3600" dirty="0"/>
              <a:t>this day, Coyote is He-who-hangs-his-head, and he only lifts his head when he sees the moon. He lifts his head and sings his sad song of apology to the moon for not carrying the pouch to the highest point of the trail.</a:t>
            </a:r>
          </a:p>
          <a:p>
            <a:endParaRPr lang="en-US" sz="3600" dirty="0"/>
          </a:p>
        </p:txBody>
      </p:sp>
    </p:spTree>
    <p:extLst>
      <p:ext uri="{BB962C8B-B14F-4D97-AF65-F5344CB8AC3E}">
        <p14:creationId xmlns:p14="http://schemas.microsoft.com/office/powerpoint/2010/main" val="166661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BEBA8EAE-BF5A-486C-A8C5-ECC9F3942E4B}">
                <a14:imgProps xmlns:a14="http://schemas.microsoft.com/office/drawing/2010/main">
                  <a14:imgLayer r:embed="rId3">
                    <a14:imgEffect>
                      <a14:backgroundRemoval t="5000" b="95625" l="2574" r="94257"/>
                    </a14:imgEffect>
                  </a14:imgLayer>
                </a14:imgProps>
              </a:ext>
            </a:extLst>
          </a:blip>
          <a:srcRect t="1708" b="1708"/>
          <a:stretch>
            <a:fillRect/>
          </a:stretch>
        </p:blipFill>
        <p:spPr>
          <a:xfrm>
            <a:off x="3962400" y="719138"/>
            <a:ext cx="4648200" cy="4267200"/>
          </a:xfrm>
        </p:spPr>
      </p:pic>
      <p:sp>
        <p:nvSpPr>
          <p:cNvPr id="3" name="Title 2"/>
          <p:cNvSpPr>
            <a:spLocks noGrp="1"/>
          </p:cNvSpPr>
          <p:nvPr>
            <p:ph type="title"/>
          </p:nvPr>
        </p:nvSpPr>
        <p:spPr>
          <a:xfrm>
            <a:off x="612648" y="485521"/>
            <a:ext cx="2971800" cy="659013"/>
          </a:xfrm>
        </p:spPr>
        <p:txBody>
          <a:bodyPr>
            <a:normAutofit fontScale="90000"/>
          </a:bodyPr>
          <a:lstStyle/>
          <a:p>
            <a:pPr algn="ctr"/>
            <a:r>
              <a:rPr lang="en-US" sz="4000" dirty="0" smtClean="0"/>
              <a:t>Age</a:t>
            </a:r>
            <a:endParaRPr lang="en-US" sz="4000" dirty="0"/>
          </a:p>
        </p:txBody>
      </p:sp>
      <p:sp>
        <p:nvSpPr>
          <p:cNvPr id="4" name="Text Placeholder 3"/>
          <p:cNvSpPr>
            <a:spLocks noGrp="1"/>
          </p:cNvSpPr>
          <p:nvPr>
            <p:ph type="body" sz="half" idx="2"/>
          </p:nvPr>
        </p:nvSpPr>
        <p:spPr>
          <a:xfrm>
            <a:off x="612648" y="1227467"/>
            <a:ext cx="2971800" cy="3167109"/>
          </a:xfrm>
        </p:spPr>
        <p:txBody>
          <a:bodyPr>
            <a:normAutofit/>
          </a:bodyPr>
          <a:lstStyle/>
          <a:p>
            <a:r>
              <a:rPr lang="en-US" sz="3200" dirty="0" smtClean="0"/>
              <a:t>The moon is just about the same age as our Sun and solar system, 4.5 billion years old.</a:t>
            </a:r>
            <a:endParaRPr lang="en-US" sz="3200" dirty="0"/>
          </a:p>
        </p:txBody>
      </p:sp>
    </p:spTree>
    <p:extLst>
      <p:ext uri="{BB962C8B-B14F-4D97-AF65-F5344CB8AC3E}">
        <p14:creationId xmlns:p14="http://schemas.microsoft.com/office/powerpoint/2010/main" val="23516230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263</TotalTime>
  <Words>736</Words>
  <Application>Microsoft Macintosh PowerPoint</Application>
  <PresentationFormat>On-screen Show (4:3)</PresentationFormat>
  <Paragraphs>40</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Horizon</vt:lpstr>
      <vt:lpstr>The Moon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vt:lpstr>
      <vt:lpstr>Size</vt:lpstr>
      <vt:lpstr>PowerPoint Presentation</vt:lpstr>
      <vt:lpstr>Rotation and Revolution</vt:lpstr>
      <vt:lpstr>Surface of the Moon</vt:lpstr>
      <vt:lpstr>PowerPoint Presentation</vt:lpstr>
      <vt:lpstr>PowerPoint Presentation</vt:lpstr>
      <vt:lpstr>Why So Many Craters?</vt:lpstr>
      <vt:lpstr>“Weather” or Not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Moon</dc:title>
  <dc:creator>Cheri Cosnowski</dc:creator>
  <cp:lastModifiedBy>UCS UCS</cp:lastModifiedBy>
  <cp:revision>66</cp:revision>
  <dcterms:created xsi:type="dcterms:W3CDTF">2012-01-07T13:12:01Z</dcterms:created>
  <dcterms:modified xsi:type="dcterms:W3CDTF">2012-01-10T12:52:47Z</dcterms:modified>
</cp:coreProperties>
</file>