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mp4" ContentType="video/unknown"/>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sldIdLst>
    <p:sldId id="256" r:id="rId2"/>
    <p:sldId id="257" r:id="rId3"/>
    <p:sldId id="261" r:id="rId4"/>
    <p:sldId id="263" r:id="rId5"/>
    <p:sldId id="262" r:id="rId6"/>
    <p:sldId id="258" r:id="rId7"/>
    <p:sldId id="267" r:id="rId8"/>
    <p:sldId id="259" r:id="rId9"/>
    <p:sldId id="268" r:id="rId10"/>
    <p:sldId id="260" r:id="rId11"/>
    <p:sldId id="266"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033" autoAdjust="0"/>
    <p:restoredTop sz="90929"/>
  </p:normalViewPr>
  <p:slideViewPr>
    <p:cSldViewPr>
      <p:cViewPr varScale="1">
        <p:scale>
          <a:sx n="80" d="100"/>
          <a:sy n="80" d="100"/>
        </p:scale>
        <p:origin x="-10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pic>
        <p:nvPicPr>
          <p:cNvPr id="4099" name="Picture 3" descr="D:\FRONTPAGE THEMES\NATURE\ANABNR2.PNG"/>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ChangeArrowheads="1"/>
          </p:cNvSpPr>
          <p:nvPr/>
        </p:nvSpPr>
        <p:spPr bwMode="hidden">
          <a:xfrm>
            <a:off x="795338" y="2895600"/>
            <a:ext cx="304800" cy="9906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4101" name="Rectangle 5"/>
          <p:cNvSpPr>
            <a:spLocks noGrp="1" noChangeArrowheads="1"/>
          </p:cNvSpPr>
          <p:nvPr>
            <p:ph type="ctrTitle"/>
          </p:nvPr>
        </p:nvSpPr>
        <p:spPr>
          <a:xfrm>
            <a:off x="1143000" y="1981200"/>
            <a:ext cx="7772400" cy="1143000"/>
          </a:xfrm>
        </p:spPr>
        <p:txBody>
          <a:bodyPr/>
          <a:lstStyle>
            <a:lvl1pPr>
              <a:defRPr/>
            </a:lvl1pPr>
          </a:lstStyle>
          <a:p>
            <a:pPr lvl="0"/>
            <a:r>
              <a:rPr lang="en-US" noProof="0" smtClean="0"/>
              <a:t>Click to edit Master title style</a:t>
            </a:r>
          </a:p>
        </p:txBody>
      </p:sp>
      <p:sp>
        <p:nvSpPr>
          <p:cNvPr id="4102" name="Rectangle 6"/>
          <p:cNvSpPr>
            <a:spLocks noGrp="1" noChangeArrowheads="1"/>
          </p:cNvSpPr>
          <p:nvPr>
            <p:ph type="subTitle" idx="1"/>
          </p:nvPr>
        </p:nvSpPr>
        <p:spPr>
          <a:xfrm>
            <a:off x="2038350" y="4351338"/>
            <a:ext cx="6400800" cy="1371600"/>
          </a:xfrm>
        </p:spPr>
        <p:txBody>
          <a:bodyPr/>
          <a:lstStyle>
            <a:lvl1pPr marL="0" indent="0">
              <a:buFont typeface="Wingdings" charset="0"/>
              <a:buNone/>
              <a:defRPr/>
            </a:lvl1pPr>
          </a:lstStyle>
          <a:p>
            <a:pPr lvl="0"/>
            <a:r>
              <a:rPr lang="en-US" noProof="0" smtClean="0"/>
              <a:t>Click to edit Master subtitle style</a:t>
            </a:r>
          </a:p>
        </p:txBody>
      </p:sp>
      <p:sp>
        <p:nvSpPr>
          <p:cNvPr id="4103" name="Rectangle 7"/>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4104" name="Rectangle 8"/>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4105" name="Rectangle 9"/>
          <p:cNvSpPr>
            <a:spLocks noGrp="1" noChangeArrowheads="1"/>
          </p:cNvSpPr>
          <p:nvPr>
            <p:ph type="sldNum" sz="quarter" idx="4"/>
          </p:nvPr>
        </p:nvSpPr>
        <p:spPr>
          <a:xfrm>
            <a:off x="6553200" y="6324600"/>
            <a:ext cx="1905000" cy="457200"/>
          </a:xfrm>
        </p:spPr>
        <p:txBody>
          <a:bodyPr/>
          <a:lstStyle>
            <a:lvl1pPr>
              <a:defRPr sz="1400"/>
            </a:lvl1pPr>
          </a:lstStyle>
          <a:p>
            <a:fld id="{CAC3C25B-0469-B54E-9C28-7879EB5B3AF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286FD9-603E-0A48-AA42-5D809022D5EE}" type="slidenum">
              <a:rPr lang="en-US"/>
              <a:pPr/>
              <a:t>‹#›</a:t>
            </a:fld>
            <a:endParaRPr lang="en-US" sz="1400"/>
          </a:p>
        </p:txBody>
      </p:sp>
    </p:spTree>
    <p:extLst>
      <p:ext uri="{BB962C8B-B14F-4D97-AF65-F5344CB8AC3E}">
        <p14:creationId xmlns:p14="http://schemas.microsoft.com/office/powerpoint/2010/main" val="210577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2AB59C-5852-674C-AB4B-A091C9908AE7}" type="slidenum">
              <a:rPr lang="en-US"/>
              <a:pPr/>
              <a:t>‹#›</a:t>
            </a:fld>
            <a:endParaRPr lang="en-US" sz="1400"/>
          </a:p>
        </p:txBody>
      </p:sp>
    </p:spTree>
    <p:extLst>
      <p:ext uri="{BB962C8B-B14F-4D97-AF65-F5344CB8AC3E}">
        <p14:creationId xmlns:p14="http://schemas.microsoft.com/office/powerpoint/2010/main" val="2158738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2101850"/>
            <a:ext cx="3810000" cy="4114800"/>
          </a:xfrm>
        </p:spPr>
        <p:txBody>
          <a:bodyPr/>
          <a:lstStyle/>
          <a:p>
            <a:endParaRPr lang="en-US"/>
          </a:p>
        </p:txBody>
      </p:sp>
      <p:sp>
        <p:nvSpPr>
          <p:cNvPr id="5" name="Date Placeholder 4"/>
          <p:cNvSpPr>
            <a:spLocks noGrp="1"/>
          </p:cNvSpPr>
          <p:nvPr>
            <p:ph type="dt" sz="half" idx="10"/>
          </p:nvPr>
        </p:nvSpPr>
        <p:spPr>
          <a:xfrm>
            <a:off x="1066800" y="6413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DB4E0F5B-5EB9-6F4A-AF50-37CA4F934EFF}" type="slidenum">
              <a:rPr lang="en-US"/>
              <a:pPr/>
              <a:t>‹#›</a:t>
            </a:fld>
            <a:endParaRPr lang="en-US" sz="1400"/>
          </a:p>
        </p:txBody>
      </p:sp>
    </p:spTree>
    <p:extLst>
      <p:ext uri="{BB962C8B-B14F-4D97-AF65-F5344CB8AC3E}">
        <p14:creationId xmlns:p14="http://schemas.microsoft.com/office/powerpoint/2010/main" val="3000479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2101850"/>
            <a:ext cx="3810000" cy="4114800"/>
          </a:xfrm>
        </p:spPr>
        <p:txBody>
          <a:bodyPr/>
          <a:lstStyle/>
          <a:p>
            <a:endParaRPr lang="en-US"/>
          </a:p>
        </p:txBody>
      </p:sp>
      <p:sp>
        <p:nvSpPr>
          <p:cNvPr id="4" name="Text Placeholder 3"/>
          <p:cNvSpPr>
            <a:spLocks noGrp="1"/>
          </p:cNvSpPr>
          <p:nvPr>
            <p:ph type="body" sz="half" idx="2"/>
          </p:nvPr>
        </p:nvSpPr>
        <p:spPr>
          <a:xfrm>
            <a:off x="50292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413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92AF50D3-8128-1F4E-B5BB-257087E8ACE6}" type="slidenum">
              <a:rPr lang="en-US"/>
              <a:pPr/>
              <a:t>‹#›</a:t>
            </a:fld>
            <a:endParaRPr lang="en-US" sz="1400"/>
          </a:p>
        </p:txBody>
      </p:sp>
    </p:spTree>
    <p:extLst>
      <p:ext uri="{BB962C8B-B14F-4D97-AF65-F5344CB8AC3E}">
        <p14:creationId xmlns:p14="http://schemas.microsoft.com/office/powerpoint/2010/main" val="96734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45B8E1-DA82-264E-A5DB-FBDD6675C5D1}" type="slidenum">
              <a:rPr lang="en-US"/>
              <a:pPr/>
              <a:t>‹#›</a:t>
            </a:fld>
            <a:endParaRPr lang="en-US" sz="1400"/>
          </a:p>
        </p:txBody>
      </p:sp>
    </p:spTree>
    <p:extLst>
      <p:ext uri="{BB962C8B-B14F-4D97-AF65-F5344CB8AC3E}">
        <p14:creationId xmlns:p14="http://schemas.microsoft.com/office/powerpoint/2010/main" val="18006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A20DE8-FD86-184D-A686-88C52890541F}" type="slidenum">
              <a:rPr lang="en-US"/>
              <a:pPr/>
              <a:t>‹#›</a:t>
            </a:fld>
            <a:endParaRPr lang="en-US" sz="1400"/>
          </a:p>
        </p:txBody>
      </p:sp>
    </p:spTree>
    <p:extLst>
      <p:ext uri="{BB962C8B-B14F-4D97-AF65-F5344CB8AC3E}">
        <p14:creationId xmlns:p14="http://schemas.microsoft.com/office/powerpoint/2010/main" val="321543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8D5DC9-72D2-9948-BDE3-E321DAB423E5}" type="slidenum">
              <a:rPr lang="en-US"/>
              <a:pPr/>
              <a:t>‹#›</a:t>
            </a:fld>
            <a:endParaRPr lang="en-US" sz="1400"/>
          </a:p>
        </p:txBody>
      </p:sp>
    </p:spTree>
    <p:extLst>
      <p:ext uri="{BB962C8B-B14F-4D97-AF65-F5344CB8AC3E}">
        <p14:creationId xmlns:p14="http://schemas.microsoft.com/office/powerpoint/2010/main" val="143534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6A2D680-5B1D-1342-A5B8-258AB2F813D9}" type="slidenum">
              <a:rPr lang="en-US"/>
              <a:pPr/>
              <a:t>‹#›</a:t>
            </a:fld>
            <a:endParaRPr lang="en-US" sz="1400"/>
          </a:p>
        </p:txBody>
      </p:sp>
    </p:spTree>
    <p:extLst>
      <p:ext uri="{BB962C8B-B14F-4D97-AF65-F5344CB8AC3E}">
        <p14:creationId xmlns:p14="http://schemas.microsoft.com/office/powerpoint/2010/main" val="114903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E43C79-04B9-9645-8CF1-F9E85C85ED53}" type="slidenum">
              <a:rPr lang="en-US"/>
              <a:pPr/>
              <a:t>‹#›</a:t>
            </a:fld>
            <a:endParaRPr lang="en-US" sz="1400"/>
          </a:p>
        </p:txBody>
      </p:sp>
    </p:spTree>
    <p:extLst>
      <p:ext uri="{BB962C8B-B14F-4D97-AF65-F5344CB8AC3E}">
        <p14:creationId xmlns:p14="http://schemas.microsoft.com/office/powerpoint/2010/main" val="326765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3BDDE5C-E397-CD45-B5D1-C1132D43833D}" type="slidenum">
              <a:rPr lang="en-US"/>
              <a:pPr/>
              <a:t>‹#›</a:t>
            </a:fld>
            <a:endParaRPr lang="en-US" sz="1400"/>
          </a:p>
        </p:txBody>
      </p:sp>
    </p:spTree>
    <p:extLst>
      <p:ext uri="{BB962C8B-B14F-4D97-AF65-F5344CB8AC3E}">
        <p14:creationId xmlns:p14="http://schemas.microsoft.com/office/powerpoint/2010/main" val="114811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88C2ED-6D04-BE43-B4F1-98F3D00BC218}" type="slidenum">
              <a:rPr lang="en-US"/>
              <a:pPr/>
              <a:t>‹#›</a:t>
            </a:fld>
            <a:endParaRPr lang="en-US" sz="1400"/>
          </a:p>
        </p:txBody>
      </p:sp>
    </p:spTree>
    <p:extLst>
      <p:ext uri="{BB962C8B-B14F-4D97-AF65-F5344CB8AC3E}">
        <p14:creationId xmlns:p14="http://schemas.microsoft.com/office/powerpoint/2010/main" val="195998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A60C4A-019E-B443-A023-38B6B8F1BCF7}" type="slidenum">
              <a:rPr lang="en-US"/>
              <a:pPr/>
              <a:t>‹#›</a:t>
            </a:fld>
            <a:endParaRPr lang="en-US" sz="1400"/>
          </a:p>
        </p:txBody>
      </p:sp>
    </p:spTree>
    <p:extLst>
      <p:ext uri="{BB962C8B-B14F-4D97-AF65-F5344CB8AC3E}">
        <p14:creationId xmlns:p14="http://schemas.microsoft.com/office/powerpoint/2010/main" val="39313370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3075"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3076" name="Rectangle 4" descr="Stationery"/>
          <p:cNvSpPr>
            <a:spLocks noChangeArrowheads="1"/>
          </p:cNvSpPr>
          <p:nvPr/>
        </p:nvSpPr>
        <p:spPr bwMode="auto">
          <a:xfrm>
            <a:off x="457200" y="0"/>
            <a:ext cx="1219200" cy="762000"/>
          </a:xfrm>
          <a:prstGeom prst="rect">
            <a:avLst/>
          </a:prstGeom>
          <a:blipFill dpi="0" rotWithShape="0">
            <a:blip r:embed="rId1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3077" name="Rectangle 5" descr="Stationery"/>
          <p:cNvSpPr>
            <a:spLocks noChangeArrowheads="1"/>
          </p:cNvSpPr>
          <p:nvPr/>
        </p:nvSpPr>
        <p:spPr bwMode="auto">
          <a:xfrm>
            <a:off x="0" y="0"/>
            <a:ext cx="457200" cy="6858000"/>
          </a:xfrm>
          <a:prstGeom prst="rect">
            <a:avLst/>
          </a:prstGeom>
          <a:blipFill dpi="0" rotWithShape="0">
            <a:blip r:embed="rId1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3078" name="Rectangle 6"/>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9" name="Rectangle 7"/>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endParaRPr lang="en-US"/>
          </a:p>
        </p:txBody>
      </p:sp>
      <p:sp>
        <p:nvSpPr>
          <p:cNvPr id="3080" name="Rectangle 8"/>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endParaRPr lang="en-US"/>
          </a:p>
        </p:txBody>
      </p:sp>
      <p:pic>
        <p:nvPicPr>
          <p:cNvPr id="3081" name="Picture 9" descr="C:\Wendy\anabnr2.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10"/>
          <p:cNvSpPr>
            <a:spLocks noChangeArrowheads="1"/>
          </p:cNvSpPr>
          <p:nvPr/>
        </p:nvSpPr>
        <p:spPr bwMode="auto">
          <a:xfrm>
            <a:off x="304800" y="457200"/>
            <a:ext cx="25146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3083" name="Rectangle 11"/>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fld id="{D2DDBD94-ADDF-E94B-A456-BCEE4B9EAD0F}" type="slidenum">
              <a:rPr lang="en-US"/>
              <a:pPr/>
              <a:t>‹#›</a:t>
            </a:fld>
            <a:endParaRPr lang="en-US" sz="1400"/>
          </a:p>
        </p:txBody>
      </p:sp>
      <p:sp>
        <p:nvSpPr>
          <p:cNvPr id="3084" name="Rectangle 12"/>
          <p:cNvSpPr>
            <a:spLocks noGrp="1" noChangeArrowheads="1"/>
          </p:cNvSpPr>
          <p:nvPr>
            <p:ph type="body" idx="1"/>
          </p:nvPr>
        </p:nvSpPr>
        <p:spPr bwMode="auto">
          <a:xfrm>
            <a:off x="1066800" y="2101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charset="0"/>
          <a:ea typeface="ＭＳ Ｐゴシック" charset="0"/>
        </a:defRPr>
      </a:lvl2pPr>
      <a:lvl3pPr algn="l" rtl="0" fontAlgn="base">
        <a:spcBef>
          <a:spcPct val="0"/>
        </a:spcBef>
        <a:spcAft>
          <a:spcPct val="0"/>
        </a:spcAft>
        <a:defRPr sz="4400">
          <a:solidFill>
            <a:schemeClr val="tx2"/>
          </a:solidFill>
          <a:latin typeface="Times New Roman" charset="0"/>
          <a:ea typeface="ＭＳ Ｐゴシック" charset="0"/>
        </a:defRPr>
      </a:lvl3pPr>
      <a:lvl4pPr algn="l" rtl="0" fontAlgn="base">
        <a:spcBef>
          <a:spcPct val="0"/>
        </a:spcBef>
        <a:spcAft>
          <a:spcPct val="0"/>
        </a:spcAft>
        <a:defRPr sz="4400">
          <a:solidFill>
            <a:schemeClr val="tx2"/>
          </a:solidFill>
          <a:latin typeface="Times New Roman" charset="0"/>
          <a:ea typeface="ＭＳ Ｐゴシック" charset="0"/>
        </a:defRPr>
      </a:lvl4pPr>
      <a:lvl5pPr algn="l" rtl="0" fontAlgn="base">
        <a:spcBef>
          <a:spcPct val="0"/>
        </a:spcBef>
        <a:spcAft>
          <a:spcPct val="0"/>
        </a:spcAft>
        <a:defRPr sz="4400">
          <a:solidFill>
            <a:schemeClr val="tx2"/>
          </a:solidFill>
          <a:latin typeface="Times New Roman" charset="0"/>
          <a:ea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457200" indent="-457200" algn="l" rtl="0" fontAlgn="base">
        <a:spcBef>
          <a:spcPct val="20000"/>
        </a:spcBef>
        <a:spcAft>
          <a:spcPct val="0"/>
        </a:spcAft>
        <a:buClr>
          <a:srgbClr val="A50021"/>
        </a:buClr>
        <a:buSzPct val="75000"/>
        <a:buFont typeface="Wingdings" charset="0"/>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charset="0"/>
        <a:buChar char="n"/>
        <a:defRPr sz="2800">
          <a:solidFill>
            <a:schemeClr val="tx1"/>
          </a:solidFill>
          <a:latin typeface="+mn-lt"/>
          <a:ea typeface="+mn-ea"/>
        </a:defRPr>
      </a:lvl2pPr>
      <a:lvl3pPr marL="1370013" indent="-228600" algn="l" rtl="0" fontAlgn="base">
        <a:spcBef>
          <a:spcPct val="20000"/>
        </a:spcBef>
        <a:spcAft>
          <a:spcPct val="0"/>
        </a:spcAft>
        <a:buClr>
          <a:srgbClr val="666699"/>
        </a:buClr>
        <a:buSzPct val="70000"/>
        <a:buFont typeface="Wingdings" charset="0"/>
        <a:buChar char="n"/>
        <a:defRPr sz="2400">
          <a:solidFill>
            <a:schemeClr val="tx1"/>
          </a:solidFill>
          <a:latin typeface="+mn-lt"/>
          <a:ea typeface="+mn-ea"/>
        </a:defRPr>
      </a:lvl3pPr>
      <a:lvl4pPr marL="1712913" indent="-228600" algn="l" rtl="0" fontAlgn="base">
        <a:spcBef>
          <a:spcPct val="20000"/>
        </a:spcBef>
        <a:spcAft>
          <a:spcPct val="0"/>
        </a:spcAft>
        <a:buSzPct val="60000"/>
        <a:buFont typeface="Wingdings" charset="0"/>
        <a:buChar char="n"/>
        <a:defRPr sz="2000">
          <a:solidFill>
            <a:schemeClr val="tx1"/>
          </a:solidFill>
          <a:latin typeface="+mn-lt"/>
          <a:ea typeface="+mn-ea"/>
        </a:defRPr>
      </a:lvl4pPr>
      <a:lvl5pPr marL="2057400" indent="-228600" algn="l" rtl="0" fontAlgn="base">
        <a:spcBef>
          <a:spcPct val="20000"/>
        </a:spcBef>
        <a:spcAft>
          <a:spcPct val="0"/>
        </a:spcAft>
        <a:buClr>
          <a:schemeClr val="hlink"/>
        </a:buClr>
        <a:buSzPct val="5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5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5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5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5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idwings.com/owlpellets/flash/v4/index.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png"/><Relationship Id="rId1" Type="http://schemas.microsoft.com/office/2007/relationships/media" Target="../media/media1.mov"/><Relationship Id="rId2" Type="http://schemas.openxmlformats.org/officeDocument/2006/relationships/video" Target="../media/media1.mo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1" Type="http://schemas.microsoft.com/office/2007/relationships/media" Target="../media/media2.mp4"/><Relationship Id="rId2" Type="http://schemas.openxmlformats.org/officeDocument/2006/relationships/video"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	      </a:t>
            </a:r>
            <a:r>
              <a:rPr lang="en-US" sz="6600"/>
              <a:t>Barn Owls</a:t>
            </a:r>
            <a:br>
              <a:rPr lang="en-US" sz="6600"/>
            </a:br>
            <a:r>
              <a:rPr lang="en-US"/>
              <a:t>      What Amazing Predators</a:t>
            </a:r>
          </a:p>
        </p:txBody>
      </p:sp>
      <p:sp>
        <p:nvSpPr>
          <p:cNvPr id="2051" name="Rectangle 3"/>
          <p:cNvSpPr>
            <a:spLocks noGrp="1" noChangeArrowheads="1"/>
          </p:cNvSpPr>
          <p:nvPr>
            <p:ph type="subTitle" idx="1"/>
          </p:nvPr>
        </p:nvSpPr>
        <p:spPr>
          <a:xfrm>
            <a:off x="2038350" y="4351338"/>
            <a:ext cx="6400800" cy="677862"/>
          </a:xfrm>
        </p:spPr>
        <p:txBody>
          <a:bodyPr/>
          <a:lstStyle/>
          <a:p>
            <a:r>
              <a:rPr lang="en-US" dirty="0"/>
              <a:t>Created by:  Mrs. </a:t>
            </a:r>
            <a:r>
              <a:rPr lang="en-US" dirty="0" err="1"/>
              <a:t>Cosnowski</a:t>
            </a:r>
            <a:endParaRPr lang="en-US" dirty="0"/>
          </a:p>
          <a:p>
            <a:r>
              <a:rPr lang="en-US" dirty="0"/>
              <a: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		Contents of Pellets</a:t>
            </a:r>
          </a:p>
        </p:txBody>
      </p:sp>
      <p:sp>
        <p:nvSpPr>
          <p:cNvPr id="8196" name="Rectangle 4"/>
          <p:cNvSpPr>
            <a:spLocks noGrp="1" noChangeArrowheads="1"/>
          </p:cNvSpPr>
          <p:nvPr>
            <p:ph type="body" sz="half" idx="2"/>
          </p:nvPr>
        </p:nvSpPr>
        <p:spPr/>
        <p:txBody>
          <a:bodyPr/>
          <a:lstStyle/>
          <a:p>
            <a:r>
              <a:rPr lang="en-US" sz="2800" dirty="0"/>
              <a:t>In the center you can see the skulls of the animals this owl ate.  They will often eat many animals before it disposes of the indigestible food.</a:t>
            </a:r>
          </a:p>
        </p:txBody>
      </p:sp>
      <p:pic>
        <p:nvPicPr>
          <p:cNvPr id="8197" name="Picture 5" descr="C:\Documents and Settings\Cheri\Application Data\Microsoft\Media Catalog\contents of pellet.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66800" y="2673350"/>
            <a:ext cx="3810000" cy="2970213"/>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Owl Pellets</a:t>
            </a:r>
            <a:endParaRPr lang="en-US" dirty="0"/>
          </a:p>
        </p:txBody>
      </p:sp>
      <p:sp>
        <p:nvSpPr>
          <p:cNvPr id="3" name="Content Placeholder 2"/>
          <p:cNvSpPr>
            <a:spLocks noGrp="1"/>
          </p:cNvSpPr>
          <p:nvPr>
            <p:ph idx="1"/>
          </p:nvPr>
        </p:nvSpPr>
        <p:spPr/>
        <p:txBody>
          <a:bodyPr/>
          <a:lstStyle/>
          <a:p>
            <a:r>
              <a:rPr lang="en-US" dirty="0" smtClean="0"/>
              <a:t>On Monday you’ll be dissecting your own owl pellets to discover what they had for dinner, but today we’re going to demonstrate virtually what you’ll be doing.</a:t>
            </a:r>
          </a:p>
          <a:p>
            <a:endParaRPr lang="en-US" dirty="0"/>
          </a:p>
          <a:p>
            <a:r>
              <a:rPr lang="en-US" dirty="0" smtClean="0">
                <a:hlinkClick r:id="rId2"/>
              </a:rPr>
              <a:t>http://www.kidwings.com/owlpellets/flash/v4/index.htm</a:t>
            </a:r>
            <a:endParaRPr lang="en-US" dirty="0" smtClean="0"/>
          </a:p>
          <a:p>
            <a:endParaRPr lang="en-US" dirty="0"/>
          </a:p>
        </p:txBody>
      </p:sp>
    </p:spTree>
    <p:extLst>
      <p:ext uri="{BB962C8B-B14F-4D97-AF65-F5344CB8AC3E}">
        <p14:creationId xmlns:p14="http://schemas.microsoft.com/office/powerpoint/2010/main" val="39437579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			Barn Owls</a:t>
            </a:r>
          </a:p>
        </p:txBody>
      </p:sp>
      <p:sp>
        <p:nvSpPr>
          <p:cNvPr id="5123" name="Rectangle 3"/>
          <p:cNvSpPr>
            <a:spLocks noGrp="1" noChangeArrowheads="1"/>
          </p:cNvSpPr>
          <p:nvPr>
            <p:ph type="body" sz="half" idx="1"/>
          </p:nvPr>
        </p:nvSpPr>
        <p:spPr/>
        <p:txBody>
          <a:bodyPr/>
          <a:lstStyle/>
          <a:p>
            <a:r>
              <a:rPr lang="en-US" sz="2800"/>
              <a:t>This is a picture of a barn owl.</a:t>
            </a:r>
          </a:p>
          <a:p>
            <a:r>
              <a:rPr lang="en-US" sz="2800"/>
              <a:t>You can tell this is a barn owl by the heart shaped face.</a:t>
            </a:r>
          </a:p>
          <a:p>
            <a:endParaRPr lang="en-US" sz="2800"/>
          </a:p>
        </p:txBody>
      </p:sp>
      <p:pic>
        <p:nvPicPr>
          <p:cNvPr id="5125" name="Picture 5" descr="C:\Documents and Settings\Cheri\Application Data\Microsoft\Media Catalog\owl.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553075" y="2101850"/>
            <a:ext cx="2762250" cy="4114800"/>
          </a:xfr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	    Where Barn Owls Live</a:t>
            </a:r>
          </a:p>
        </p:txBody>
      </p:sp>
      <p:sp>
        <p:nvSpPr>
          <p:cNvPr id="9220" name="Rectangle 4"/>
          <p:cNvSpPr>
            <a:spLocks noGrp="1" noChangeArrowheads="1"/>
          </p:cNvSpPr>
          <p:nvPr>
            <p:ph type="body" sz="half" idx="2"/>
          </p:nvPr>
        </p:nvSpPr>
        <p:spPr>
          <a:xfrm>
            <a:off x="5029200" y="2362200"/>
            <a:ext cx="4114800" cy="4159250"/>
          </a:xfrm>
        </p:spPr>
        <p:txBody>
          <a:bodyPr/>
          <a:lstStyle/>
          <a:p>
            <a:pPr>
              <a:lnSpc>
                <a:spcPct val="90000"/>
              </a:lnSpc>
            </a:pPr>
            <a:r>
              <a:rPr lang="en-US" sz="2400" dirty="0">
                <a:solidFill>
                  <a:srgbClr val="233508"/>
                </a:solidFill>
                <a:latin typeface="Verdana" charset="0"/>
              </a:rPr>
              <a:t>They live in open countryside that contains a good mixture of Rough </a:t>
            </a:r>
            <a:r>
              <a:rPr lang="en-US" sz="2400" dirty="0" err="1">
                <a:solidFill>
                  <a:srgbClr val="233508"/>
                </a:solidFill>
                <a:latin typeface="Verdana" charset="0"/>
              </a:rPr>
              <a:t>Grasslands,marsh</a:t>
            </a:r>
            <a:r>
              <a:rPr lang="en-US" sz="2400" dirty="0">
                <a:solidFill>
                  <a:srgbClr val="233508"/>
                </a:solidFill>
                <a:latin typeface="Verdana" charset="0"/>
              </a:rPr>
              <a:t> land, young trees, edge of woodland, old barns, tree hollows and nest boxes.</a:t>
            </a:r>
          </a:p>
          <a:p>
            <a:pPr>
              <a:lnSpc>
                <a:spcPct val="90000"/>
              </a:lnSpc>
            </a:pPr>
            <a:endParaRPr lang="en-US" sz="2400" dirty="0">
              <a:solidFill>
                <a:srgbClr val="233508"/>
              </a:solidFill>
              <a:latin typeface="Verdana" charset="0"/>
            </a:endParaRPr>
          </a:p>
          <a:p>
            <a:pPr>
              <a:lnSpc>
                <a:spcPct val="90000"/>
              </a:lnSpc>
            </a:pPr>
            <a:endParaRPr lang="en-US" sz="2400" dirty="0"/>
          </a:p>
        </p:txBody>
      </p:sp>
      <p:pic>
        <p:nvPicPr>
          <p:cNvPr id="9221" name="Picture 5" descr="C:\Documents and Settings\Cheri\Application Data\Microsoft\Media Catalog\habitat.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762000" y="2438400"/>
            <a:ext cx="4419600" cy="3444875"/>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		    Owl Facts</a:t>
            </a:r>
          </a:p>
        </p:txBody>
      </p:sp>
      <p:sp>
        <p:nvSpPr>
          <p:cNvPr id="12292" name="Rectangle 4"/>
          <p:cNvSpPr>
            <a:spLocks noGrp="1" noChangeArrowheads="1"/>
          </p:cNvSpPr>
          <p:nvPr>
            <p:ph type="body" sz="half" idx="2"/>
          </p:nvPr>
        </p:nvSpPr>
        <p:spPr/>
        <p:txBody>
          <a:bodyPr/>
          <a:lstStyle/>
          <a:p>
            <a:pPr>
              <a:lnSpc>
                <a:spcPct val="90000"/>
              </a:lnSpc>
            </a:pPr>
            <a:r>
              <a:rPr lang="en-US" sz="4000"/>
              <a:t>Barn Owls are nocturnal, meaning they hunt at night.</a:t>
            </a:r>
          </a:p>
          <a:p>
            <a:pPr>
              <a:lnSpc>
                <a:spcPct val="90000"/>
              </a:lnSpc>
            </a:pPr>
            <a:r>
              <a:rPr lang="en-US" sz="4000"/>
              <a:t>They are carnivores meaning they eat meat.</a:t>
            </a:r>
          </a:p>
          <a:p>
            <a:pPr>
              <a:lnSpc>
                <a:spcPct val="90000"/>
              </a:lnSpc>
              <a:buFont typeface="Wingdings" charset="0"/>
              <a:buNone/>
            </a:pPr>
            <a:endParaRPr lang="en-US" sz="2400"/>
          </a:p>
        </p:txBody>
      </p:sp>
      <p:pic>
        <p:nvPicPr>
          <p:cNvPr id="12293" name="Picture 5"/>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04800" y="2286000"/>
            <a:ext cx="4572000" cy="2925763"/>
          </a:xfrm>
          <a:noFill/>
          <a:ln/>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304800"/>
            <a:ext cx="7772400" cy="1143000"/>
          </a:xfrm>
        </p:spPr>
        <p:txBody>
          <a:bodyPr/>
          <a:lstStyle/>
          <a:p>
            <a:r>
              <a:rPr lang="en-US"/>
              <a:t>	      How Barn Owls Hunt</a:t>
            </a:r>
          </a:p>
        </p:txBody>
      </p:sp>
      <p:sp>
        <p:nvSpPr>
          <p:cNvPr id="10243" name="Rectangle 3"/>
          <p:cNvSpPr>
            <a:spLocks noGrp="1" noChangeArrowheads="1"/>
          </p:cNvSpPr>
          <p:nvPr>
            <p:ph type="body" sz="half" idx="2"/>
          </p:nvPr>
        </p:nvSpPr>
        <p:spPr>
          <a:xfrm>
            <a:off x="3048000" y="1752600"/>
            <a:ext cx="5867400" cy="4724400"/>
          </a:xfrm>
        </p:spPr>
        <p:txBody>
          <a:bodyPr/>
          <a:lstStyle/>
          <a:p>
            <a:pPr>
              <a:lnSpc>
                <a:spcPct val="90000"/>
              </a:lnSpc>
            </a:pPr>
            <a:r>
              <a:rPr lang="en-US" sz="2400" dirty="0">
                <a:solidFill>
                  <a:srgbClr val="233508"/>
                </a:solidFill>
                <a:latin typeface="Verdana" charset="0"/>
              </a:rPr>
              <a:t>Barn Owls mainly hunt by sound rather than by sight. With </a:t>
            </a:r>
            <a:r>
              <a:rPr lang="en-US" sz="2400" dirty="0" smtClean="0">
                <a:solidFill>
                  <a:srgbClr val="233508"/>
                </a:solidFill>
                <a:latin typeface="Verdana" charset="0"/>
              </a:rPr>
              <a:t>its </a:t>
            </a:r>
            <a:r>
              <a:rPr lang="en-US" sz="2400" dirty="0">
                <a:solidFill>
                  <a:srgbClr val="233508"/>
                </a:solidFill>
                <a:latin typeface="Verdana" charset="0"/>
              </a:rPr>
              <a:t>acute hearing the Barn Owl can detect the slightest movement &amp; sound of its prey. The ears are set with one higher than the other under the feathering of the inside edge of the facial disc, located next to the eyes. The facial disc acts as an amazing sound funnel, collecting &amp; filtering sound. This allows the Owl to detect the movement of its prey with complete accuracy.</a:t>
            </a:r>
          </a:p>
          <a:p>
            <a:pPr>
              <a:lnSpc>
                <a:spcPct val="90000"/>
              </a:lnSpc>
            </a:pPr>
            <a:endParaRPr lang="en-US" sz="2400" dirty="0"/>
          </a:p>
        </p:txBody>
      </p:sp>
      <p:pic>
        <p:nvPicPr>
          <p:cNvPr id="10245" name="Picture 5" descr="C:\Documents and Settings\Cheri\Application Data\Microsoft\Media Catalog\barn owl face.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057400"/>
            <a:ext cx="2682875" cy="4114800"/>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66800" y="762000"/>
            <a:ext cx="7772400" cy="762000"/>
          </a:xfrm>
        </p:spPr>
        <p:txBody>
          <a:bodyPr/>
          <a:lstStyle/>
          <a:p>
            <a:r>
              <a:rPr lang="en-US" dirty="0"/>
              <a:t>	      What Barn Owls Eat</a:t>
            </a:r>
          </a:p>
        </p:txBody>
      </p:sp>
      <p:sp>
        <p:nvSpPr>
          <p:cNvPr id="6148" name="Rectangle 4"/>
          <p:cNvSpPr>
            <a:spLocks noGrp="1" noChangeArrowheads="1"/>
          </p:cNvSpPr>
          <p:nvPr>
            <p:ph type="body" sz="half" idx="2"/>
          </p:nvPr>
        </p:nvSpPr>
        <p:spPr>
          <a:xfrm>
            <a:off x="4343400" y="1828800"/>
            <a:ext cx="4648200" cy="4114800"/>
          </a:xfrm>
        </p:spPr>
        <p:txBody>
          <a:bodyPr/>
          <a:lstStyle/>
          <a:p>
            <a:r>
              <a:rPr lang="en-US" sz="2800" dirty="0">
                <a:solidFill>
                  <a:srgbClr val="233508"/>
                </a:solidFill>
                <a:latin typeface="Verdana" charset="0"/>
              </a:rPr>
              <a:t>The main diet for the Barn Owl is the short-tailed Vole; other rodents include shrews, wood </a:t>
            </a:r>
            <a:r>
              <a:rPr lang="en-US" sz="2800" dirty="0" smtClean="0">
                <a:solidFill>
                  <a:srgbClr val="233508"/>
                </a:solidFill>
                <a:latin typeface="Verdana" charset="0"/>
              </a:rPr>
              <a:t>mice, and young </a:t>
            </a:r>
            <a:r>
              <a:rPr lang="en-US" sz="2800" dirty="0">
                <a:solidFill>
                  <a:srgbClr val="233508"/>
                </a:solidFill>
                <a:latin typeface="Verdana" charset="0"/>
              </a:rPr>
              <a:t>rats</a:t>
            </a:r>
            <a:r>
              <a:rPr lang="en-US" sz="2800" dirty="0" smtClean="0">
                <a:solidFill>
                  <a:srgbClr val="233508"/>
                </a:solidFill>
                <a:latin typeface="Verdana" charset="0"/>
              </a:rPr>
              <a:t>.  </a:t>
            </a:r>
            <a:r>
              <a:rPr lang="en-US" sz="2800" dirty="0" smtClean="0">
                <a:solidFill>
                  <a:srgbClr val="233508"/>
                </a:solidFill>
                <a:latin typeface="Verdana" charset="0"/>
              </a:rPr>
              <a:t>They also </a:t>
            </a:r>
            <a:r>
              <a:rPr lang="en-US" sz="2800" dirty="0" smtClean="0">
                <a:solidFill>
                  <a:srgbClr val="233508"/>
                </a:solidFill>
                <a:latin typeface="Verdana" charset="0"/>
              </a:rPr>
              <a:t>eat small birds.  </a:t>
            </a:r>
            <a:r>
              <a:rPr lang="en-US" sz="2800" dirty="0" smtClean="0">
                <a:solidFill>
                  <a:srgbClr val="233508"/>
                </a:solidFill>
                <a:latin typeface="Verdana" charset="0"/>
              </a:rPr>
              <a:t>Owls swallow </a:t>
            </a:r>
            <a:r>
              <a:rPr lang="en-US" sz="2800" dirty="0" smtClean="0">
                <a:solidFill>
                  <a:srgbClr val="233508"/>
                </a:solidFill>
                <a:latin typeface="Verdana" charset="0"/>
              </a:rPr>
              <a:t>their pray whole digesting what they are able from their meal.</a:t>
            </a:r>
            <a:endParaRPr lang="en-US" sz="2800" dirty="0">
              <a:solidFill>
                <a:srgbClr val="233508"/>
              </a:solidFill>
              <a:latin typeface="Verdana" charset="0"/>
            </a:endParaRPr>
          </a:p>
          <a:p>
            <a:endParaRPr lang="en-US" sz="2800" dirty="0"/>
          </a:p>
        </p:txBody>
      </p:sp>
      <p:pic>
        <p:nvPicPr>
          <p:cNvPr id="6149" name="Picture 5" descr="C:\Documents and Settings\Cheri\Application Data\Microsoft\Media Catalog\Copy of vole.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66800" y="2254250"/>
            <a:ext cx="3460750" cy="3460750"/>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5948"/>
            <a:ext cx="5867400" cy="762000"/>
          </a:xfrm>
        </p:spPr>
        <p:txBody>
          <a:bodyPr/>
          <a:lstStyle/>
          <a:p>
            <a:pPr algn="ctr"/>
            <a:r>
              <a:rPr lang="en-US" dirty="0" smtClean="0"/>
              <a:t>Barn Owl Eating Prey</a:t>
            </a:r>
            <a:endParaRPr lang="en-US" dirty="0"/>
          </a:p>
        </p:txBody>
      </p:sp>
      <p:pic>
        <p:nvPicPr>
          <p:cNvPr id="8" name="Presentation_QT_DOWNLOAD.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62000" y="753231"/>
            <a:ext cx="7467600" cy="6104769"/>
          </a:xfrm>
          <a:prstGeom prst="rect">
            <a:avLst/>
          </a:prstGeom>
        </p:spPr>
      </p:pic>
    </p:spTree>
    <p:extLst>
      <p:ext uri="{BB962C8B-B14F-4D97-AF65-F5344CB8AC3E}">
        <p14:creationId xmlns:p14="http://schemas.microsoft.com/office/powerpoint/2010/main" val="48748868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		     Owl Pellets</a:t>
            </a:r>
          </a:p>
        </p:txBody>
      </p:sp>
      <p:sp>
        <p:nvSpPr>
          <p:cNvPr id="7171" name="Rectangle 3"/>
          <p:cNvSpPr>
            <a:spLocks noGrp="1" noChangeArrowheads="1"/>
          </p:cNvSpPr>
          <p:nvPr>
            <p:ph type="body" sz="half" idx="1"/>
          </p:nvPr>
        </p:nvSpPr>
        <p:spPr/>
        <p:txBody>
          <a:bodyPr/>
          <a:lstStyle/>
          <a:p>
            <a:r>
              <a:rPr lang="en-US" sz="2800" dirty="0"/>
              <a:t>An owl pellet is the remains of what the owl can</a:t>
            </a:r>
            <a:r>
              <a:rPr lang="ja-JP" altLang="en-US" sz="2800" dirty="0">
                <a:latin typeface="Arial"/>
              </a:rPr>
              <a:t>’</a:t>
            </a:r>
            <a:r>
              <a:rPr lang="en-US" sz="2800" dirty="0"/>
              <a:t>t digest.  He coughs it up and spits it out.  </a:t>
            </a:r>
            <a:r>
              <a:rPr lang="en-US" sz="2800" dirty="0" smtClean="0"/>
              <a:t>It </a:t>
            </a:r>
            <a:r>
              <a:rPr lang="en-US" sz="2800" dirty="0"/>
              <a:t>contains the bone, fur and feathers from the animals it has </a:t>
            </a:r>
            <a:r>
              <a:rPr lang="en-US" sz="2800" dirty="0" smtClean="0"/>
              <a:t>eaten.</a:t>
            </a:r>
            <a:endParaRPr lang="en-US" sz="2800" dirty="0"/>
          </a:p>
        </p:txBody>
      </p:sp>
      <p:pic>
        <p:nvPicPr>
          <p:cNvPr id="7173" name="Picture 5" descr="C:\Documents and Settings\Cheri\Application Data\Microsoft\Media Catalog\pellet.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329238" y="2101850"/>
            <a:ext cx="3208337" cy="4114800"/>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1179"/>
            <a:ext cx="8686800" cy="609600"/>
          </a:xfrm>
        </p:spPr>
        <p:txBody>
          <a:bodyPr/>
          <a:lstStyle/>
          <a:p>
            <a:pPr algn="ctr"/>
            <a:r>
              <a:rPr lang="en-US" dirty="0" smtClean="0"/>
              <a:t>Where Does the Pellet Come From?</a:t>
            </a:r>
            <a:endParaRPr lang="en-US" dirty="0"/>
          </a:p>
        </p:txBody>
      </p:sp>
      <p:pic>
        <p:nvPicPr>
          <p:cNvPr id="11" name="@r8.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14400" y="1600200"/>
            <a:ext cx="7924800" cy="4457700"/>
          </a:xfrm>
          <a:prstGeom prst="rect">
            <a:avLst/>
          </a:prstGeom>
        </p:spPr>
      </p:pic>
    </p:spTree>
    <p:extLst>
      <p:ext uri="{BB962C8B-B14F-4D97-AF65-F5344CB8AC3E}">
        <p14:creationId xmlns:p14="http://schemas.microsoft.com/office/powerpoint/2010/main" val="198271679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99</TotalTime>
  <Words>336</Words>
  <Application>Microsoft Macintosh PowerPoint</Application>
  <PresentationFormat>On-screen Show (4:3)</PresentationFormat>
  <Paragraphs>25</Paragraphs>
  <Slides>11</Slides>
  <Notes>0</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Nature</vt:lpstr>
      <vt:lpstr>       Barn Owls       What Amazing Predators</vt:lpstr>
      <vt:lpstr>   Barn Owls</vt:lpstr>
      <vt:lpstr>     Where Barn Owls Live</vt:lpstr>
      <vt:lpstr>      Owl Facts</vt:lpstr>
      <vt:lpstr>       How Barn Owls Hunt</vt:lpstr>
      <vt:lpstr>       What Barn Owls Eat</vt:lpstr>
      <vt:lpstr>Barn Owl Eating Prey</vt:lpstr>
      <vt:lpstr>       Owl Pellets</vt:lpstr>
      <vt:lpstr>Where Does the Pellet Come From?</vt:lpstr>
      <vt:lpstr>  Contents of Pellets</vt:lpstr>
      <vt:lpstr>Virtual Owl Pellets</vt:lpstr>
    </vt:vector>
  </TitlesOfParts>
  <Company>Coz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 Owls</dc:title>
  <dc:creator>Cheri</dc:creator>
  <cp:lastModifiedBy>UCS UCS</cp:lastModifiedBy>
  <cp:revision>24</cp:revision>
  <dcterms:created xsi:type="dcterms:W3CDTF">2005-10-04T21:57:14Z</dcterms:created>
  <dcterms:modified xsi:type="dcterms:W3CDTF">2012-10-12T13:13:26Z</dcterms:modified>
</cp:coreProperties>
</file>